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88" r:id="rId4"/>
    <p:sldId id="292" r:id="rId5"/>
    <p:sldId id="290" r:id="rId6"/>
    <p:sldId id="293" r:id="rId7"/>
    <p:sldId id="258" r:id="rId8"/>
    <p:sldId id="281" r:id="rId9"/>
    <p:sldId id="259" r:id="rId10"/>
    <p:sldId id="282" r:id="rId11"/>
    <p:sldId id="260" r:id="rId12"/>
    <p:sldId id="261" r:id="rId13"/>
    <p:sldId id="264" r:id="rId14"/>
    <p:sldId id="265" r:id="rId15"/>
    <p:sldId id="284" r:id="rId16"/>
    <p:sldId id="266" r:id="rId17"/>
    <p:sldId id="267" r:id="rId18"/>
    <p:sldId id="269" r:id="rId19"/>
    <p:sldId id="270" r:id="rId20"/>
    <p:sldId id="272" r:id="rId21"/>
    <p:sldId id="273" r:id="rId22"/>
    <p:sldId id="277" r:id="rId23"/>
    <p:sldId id="291" r:id="rId24"/>
    <p:sldId id="285"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8" d="100"/>
          <a:sy n="108" d="100"/>
        </p:scale>
        <p:origin x="-169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5CB482-1744-43B6-BB35-1A5AFE6D692E}" type="datetimeFigureOut">
              <a:rPr lang="zh-CN" altLang="en-US" smtClean="0"/>
              <a:pPr/>
              <a:t>2017/3/16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8632DB-4AD4-434B-AF45-F939C33CDCA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458632DB-4AD4-434B-AF45-F939C33CDCA5}" type="slidenum">
              <a:rPr lang="zh-CN" altLang="en-US" smtClean="0"/>
              <a:pPr/>
              <a:t>14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30820CF-B880-4189-942D-D702A7CBA730}" type="datetimeFigureOut">
              <a:rPr lang="zh-CN" altLang="en-US" smtClean="0"/>
              <a:pPr/>
              <a:t>2017/3/16</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pPr/>
              <a:t>2017/3/16</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b="1" dirty="0" smtClean="0"/>
              <a:t>城镇企业职工基本养老保险</a:t>
            </a:r>
            <a:r>
              <a:rPr lang="en-US" altLang="zh-CN" b="1" dirty="0" smtClean="0"/>
              <a:t/>
            </a:r>
            <a:br>
              <a:rPr lang="en-US" altLang="zh-CN" b="1" dirty="0" smtClean="0"/>
            </a:br>
            <a:r>
              <a:rPr lang="zh-CN" altLang="zh-CN" b="1" dirty="0" smtClean="0"/>
              <a:t>政策浅析</a:t>
            </a:r>
            <a:endParaRPr lang="zh-CN" altLang="en-US" dirty="0"/>
          </a:p>
        </p:txBody>
      </p:sp>
      <p:sp>
        <p:nvSpPr>
          <p:cNvPr id="3" name="副标题 2"/>
          <p:cNvSpPr>
            <a:spLocks noGrp="1"/>
          </p:cNvSpPr>
          <p:nvPr>
            <p:ph type="subTitle" idx="1"/>
          </p:nvPr>
        </p:nvSpPr>
        <p:spPr>
          <a:xfrm>
            <a:off x="1357290" y="4143380"/>
            <a:ext cx="6400800" cy="1752600"/>
          </a:xfrm>
        </p:spPr>
        <p:txBody>
          <a:bodyPr/>
          <a:lstStyle/>
          <a:p>
            <a:r>
              <a:rPr lang="zh-CN" altLang="en-US" dirty="0" smtClean="0">
                <a:solidFill>
                  <a:schemeClr val="tx1"/>
                </a:solidFill>
              </a:rPr>
              <a:t>养老保险科       孙全海</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二</a:t>
            </a:r>
            <a:r>
              <a:rPr lang="zh-CN" altLang="zh-CN" sz="2800" dirty="0" smtClean="0"/>
              <a:t>、待遇方面的政策</a:t>
            </a:r>
            <a:br>
              <a:rPr lang="zh-CN" altLang="zh-CN" sz="2800" dirty="0" smtClean="0"/>
            </a:br>
            <a:r>
              <a:rPr lang="en-US" altLang="zh-CN" sz="2800" dirty="0" smtClean="0"/>
              <a:t>     </a:t>
            </a:r>
            <a:r>
              <a:rPr lang="zh-CN" altLang="zh-CN" sz="2800" dirty="0" smtClean="0"/>
              <a:t>（一）参保人员去世后的待遇政策</a:t>
            </a:r>
            <a:endParaRPr lang="zh-CN" altLang="en-US" sz="2800" dirty="0"/>
          </a:p>
        </p:txBody>
      </p:sp>
      <p:sp>
        <p:nvSpPr>
          <p:cNvPr id="3" name="内容占位符 2"/>
          <p:cNvSpPr>
            <a:spLocks noGrp="1"/>
          </p:cNvSpPr>
          <p:nvPr>
            <p:ph idx="1"/>
          </p:nvPr>
        </p:nvSpPr>
        <p:spPr>
          <a:xfrm>
            <a:off x="457200" y="1772816"/>
            <a:ext cx="8229600" cy="4353347"/>
          </a:xfrm>
        </p:spPr>
        <p:txBody>
          <a:bodyPr>
            <a:normAutofit/>
          </a:bodyPr>
          <a:lstStyle/>
          <a:p>
            <a:pPr>
              <a:buFont typeface="Wingdings" pitchFamily="2" charset="2"/>
              <a:buChar char="l"/>
            </a:pPr>
            <a:r>
              <a:rPr lang="en-US" altLang="zh-CN" sz="2400" dirty="0" smtClean="0"/>
              <a:t>     </a:t>
            </a:r>
            <a:r>
              <a:rPr lang="zh-CN" altLang="zh-CN" sz="2400" dirty="0" smtClean="0"/>
              <a:t>享受生活困难补助</a:t>
            </a:r>
            <a:r>
              <a:rPr lang="zh-CN" altLang="en-US" sz="2400" dirty="0" smtClean="0"/>
              <a:t>费</a:t>
            </a:r>
            <a:r>
              <a:rPr lang="zh-CN" altLang="zh-CN" sz="2400" dirty="0" smtClean="0"/>
              <a:t>的遗属条件。</a:t>
            </a:r>
            <a:endParaRPr lang="en-US" altLang="zh-CN" sz="2400" dirty="0" smtClean="0"/>
          </a:p>
          <a:p>
            <a:pPr>
              <a:buNone/>
            </a:pPr>
            <a:r>
              <a:rPr lang="en-US" altLang="zh-CN" sz="2400" dirty="0" smtClean="0"/>
              <a:t>          </a:t>
            </a:r>
            <a:r>
              <a:rPr lang="zh-CN" altLang="zh-CN" sz="2400" dirty="0" smtClean="0"/>
              <a:t>陕劳社发〔</a:t>
            </a:r>
            <a:r>
              <a:rPr lang="en-US" altLang="zh-CN" sz="2400" dirty="0" smtClean="0"/>
              <a:t>2000</a:t>
            </a:r>
            <a:r>
              <a:rPr lang="zh-CN" altLang="zh-CN" sz="2400" dirty="0" smtClean="0"/>
              <a:t>〕</a:t>
            </a:r>
            <a:r>
              <a:rPr lang="en-US" altLang="zh-CN" sz="2400" dirty="0" smtClean="0"/>
              <a:t>37</a:t>
            </a:r>
            <a:r>
              <a:rPr lang="zh-CN" altLang="zh-CN" sz="2400" dirty="0" smtClean="0"/>
              <a:t>号</a:t>
            </a:r>
            <a:r>
              <a:rPr lang="zh-CN" altLang="en-US" sz="2400" dirty="0" smtClean="0"/>
              <a:t>：</a:t>
            </a:r>
            <a:r>
              <a:rPr lang="zh-CN" altLang="zh-CN" sz="2400" dirty="0" smtClean="0"/>
              <a:t>职工或离退休人员死亡，其生前</a:t>
            </a:r>
            <a:r>
              <a:rPr lang="zh-CN" altLang="zh-CN" sz="2400" b="1" u="sng" dirty="0" smtClean="0"/>
              <a:t>直系亲属无生活来源</a:t>
            </a:r>
            <a:r>
              <a:rPr lang="zh-CN" altLang="zh-CN" sz="2400" dirty="0" smtClean="0"/>
              <a:t>，</a:t>
            </a:r>
            <a:r>
              <a:rPr lang="zh-CN" altLang="zh-CN" sz="2400" b="1" u="sng" dirty="0" smtClean="0"/>
              <a:t>系依靠死者供养</a:t>
            </a:r>
            <a:r>
              <a:rPr lang="zh-CN" altLang="zh-CN" sz="2400" dirty="0" smtClean="0"/>
              <a:t>，并符合下列条件之一的可享受遗属生活困难补助</a:t>
            </a:r>
            <a:r>
              <a:rPr lang="zh-CN" altLang="en-US" sz="2400" dirty="0" smtClean="0"/>
              <a:t>费</a:t>
            </a:r>
            <a:r>
              <a:rPr lang="zh-CN" altLang="zh-CN" sz="2400" dirty="0" smtClean="0"/>
              <a:t>：</a:t>
            </a:r>
          </a:p>
          <a:p>
            <a:pPr>
              <a:buNone/>
            </a:pPr>
            <a:r>
              <a:rPr lang="en-US" altLang="zh-CN" sz="2400" dirty="0" smtClean="0"/>
              <a:t>        </a:t>
            </a:r>
            <a:r>
              <a:rPr lang="zh-CN" altLang="en-US" sz="2400" dirty="0" smtClean="0"/>
              <a:t>（</a:t>
            </a:r>
            <a:r>
              <a:rPr lang="en-US" altLang="zh-CN" sz="2400" dirty="0" smtClean="0"/>
              <a:t>1</a:t>
            </a:r>
            <a:r>
              <a:rPr lang="zh-CN" altLang="en-US" sz="2400" dirty="0" smtClean="0"/>
              <a:t>）</a:t>
            </a:r>
            <a:r>
              <a:rPr lang="zh-CN" altLang="zh-CN" sz="2400" dirty="0" smtClean="0"/>
              <a:t>祖父、父、夫年满</a:t>
            </a:r>
            <a:r>
              <a:rPr lang="en-US" altLang="zh-CN" sz="2400" dirty="0" smtClean="0"/>
              <a:t>60</a:t>
            </a:r>
            <a:r>
              <a:rPr lang="zh-CN" altLang="en-US" sz="2400" dirty="0" smtClean="0"/>
              <a:t>周</a:t>
            </a:r>
            <a:r>
              <a:rPr lang="zh-CN" altLang="zh-CN" sz="2400" dirty="0" smtClean="0"/>
              <a:t>岁或完全丧失劳动能力的</a:t>
            </a:r>
            <a:r>
              <a:rPr lang="zh-CN" altLang="en-US" sz="2400" dirty="0" smtClean="0"/>
              <a:t>；</a:t>
            </a:r>
            <a:endParaRPr lang="zh-CN" altLang="zh-CN" sz="2400" dirty="0" smtClean="0"/>
          </a:p>
          <a:p>
            <a:pPr>
              <a:buNone/>
            </a:pPr>
            <a:r>
              <a:rPr lang="en-US" altLang="zh-CN" sz="2400" dirty="0" smtClean="0"/>
              <a:t>        </a:t>
            </a:r>
            <a:r>
              <a:rPr lang="zh-CN" altLang="en-US" sz="2400" dirty="0" smtClean="0"/>
              <a:t>（</a:t>
            </a:r>
            <a:r>
              <a:rPr lang="en-US" altLang="zh-CN" sz="2400" dirty="0" smtClean="0"/>
              <a:t>2</a:t>
            </a:r>
            <a:r>
              <a:rPr lang="zh-CN" altLang="en-US" sz="2400" dirty="0" smtClean="0"/>
              <a:t>）</a:t>
            </a:r>
            <a:r>
              <a:rPr lang="zh-CN" altLang="zh-CN" sz="2400" dirty="0" smtClean="0"/>
              <a:t>祖母、母、妻年满</a:t>
            </a:r>
            <a:r>
              <a:rPr lang="en-US" altLang="zh-CN" sz="2400" dirty="0" smtClean="0"/>
              <a:t>55</a:t>
            </a:r>
            <a:r>
              <a:rPr lang="zh-CN" altLang="en-US" sz="2400" dirty="0" smtClean="0"/>
              <a:t>周</a:t>
            </a:r>
            <a:r>
              <a:rPr lang="zh-CN" altLang="zh-CN" sz="2400" dirty="0" smtClean="0"/>
              <a:t>岁或完全丧失劳动能力的</a:t>
            </a:r>
            <a:r>
              <a:rPr lang="zh-CN" altLang="en-US" sz="2400" dirty="0" smtClean="0"/>
              <a:t>；</a:t>
            </a:r>
            <a:endParaRPr lang="zh-CN" altLang="zh-CN" sz="2400" dirty="0" smtClean="0"/>
          </a:p>
          <a:p>
            <a:pPr>
              <a:buNone/>
            </a:pPr>
            <a:r>
              <a:rPr lang="en-US" altLang="zh-CN" sz="2400" dirty="0" smtClean="0"/>
              <a:t>        </a:t>
            </a:r>
            <a:r>
              <a:rPr lang="zh-CN" altLang="en-US" sz="2400" dirty="0" smtClean="0"/>
              <a:t>（</a:t>
            </a:r>
            <a:r>
              <a:rPr lang="en-US" altLang="zh-CN" sz="2400" dirty="0" smtClean="0"/>
              <a:t>3</a:t>
            </a:r>
            <a:r>
              <a:rPr lang="zh-CN" altLang="en-US" sz="2400" dirty="0" smtClean="0"/>
              <a:t>）</a:t>
            </a:r>
            <a:r>
              <a:rPr lang="zh-CN" altLang="zh-CN" sz="2400" dirty="0" smtClean="0"/>
              <a:t>子女、孙子女、弟妹年未满</a:t>
            </a:r>
            <a:r>
              <a:rPr lang="en-US" altLang="zh-CN" sz="2400" dirty="0" smtClean="0"/>
              <a:t>16</a:t>
            </a:r>
            <a:r>
              <a:rPr lang="zh-CN" altLang="en-US" sz="2400" dirty="0" smtClean="0"/>
              <a:t>周</a:t>
            </a:r>
            <a:r>
              <a:rPr lang="zh-CN" altLang="zh-CN" sz="2400" dirty="0" smtClean="0"/>
              <a:t>岁或已满</a:t>
            </a:r>
            <a:r>
              <a:rPr lang="en-US" altLang="zh-CN" sz="2400" dirty="0" smtClean="0"/>
              <a:t>16</a:t>
            </a:r>
            <a:r>
              <a:rPr lang="zh-CN" altLang="en-US" sz="2400" dirty="0" smtClean="0"/>
              <a:t>周</a:t>
            </a:r>
            <a:r>
              <a:rPr lang="zh-CN" altLang="zh-CN" sz="2400" dirty="0" smtClean="0"/>
              <a:t>岁仍在上中学或职业中学的</a:t>
            </a:r>
            <a:r>
              <a:rPr lang="zh-CN" altLang="en-US" sz="2400" dirty="0" smtClean="0"/>
              <a:t>。</a:t>
            </a:r>
            <a:endParaRPr lang="zh-CN" altLang="zh-CN" sz="2400" dirty="0" smtClean="0"/>
          </a:p>
          <a:p>
            <a:pPr>
              <a:buNone/>
            </a:pPr>
            <a:r>
              <a:rPr lang="en-US" altLang="zh-CN" sz="2400" dirty="0" smtClean="0"/>
              <a:t>           </a:t>
            </a:r>
            <a:endParaRPr lang="zh-CN"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725602"/>
          </a:xfrm>
        </p:spPr>
        <p:txBody>
          <a:bodyPr>
            <a:normAutofit/>
          </a:bodyPr>
          <a:lstStyle/>
          <a:p>
            <a:pPr algn="l"/>
            <a:r>
              <a:rPr lang="zh-CN" altLang="en-US" sz="2800" dirty="0" smtClean="0"/>
              <a:t>        二</a:t>
            </a:r>
            <a:r>
              <a:rPr lang="zh-CN" altLang="zh-CN" sz="2800" dirty="0" smtClean="0"/>
              <a:t>、待遇方面的政策</a:t>
            </a:r>
            <a:r>
              <a:rPr lang="en-US" altLang="zh-CN" sz="2800" dirty="0" smtClean="0"/>
              <a:t/>
            </a:r>
            <a:br>
              <a:rPr lang="en-US" altLang="zh-CN" sz="2800" dirty="0" smtClean="0"/>
            </a:br>
            <a:r>
              <a:rPr lang="en-US" altLang="zh-CN" sz="2800" dirty="0" smtClean="0"/>
              <a:t>    </a:t>
            </a:r>
            <a:r>
              <a:rPr lang="zh-CN" altLang="zh-CN" sz="2800" dirty="0" smtClean="0"/>
              <a:t>（二）省级及以上劳模、有重大贡献的高级专家、独生子女父母待遇政策</a:t>
            </a:r>
            <a:endParaRPr lang="zh-CN" altLang="en-US" sz="2800" dirty="0"/>
          </a:p>
        </p:txBody>
      </p:sp>
      <p:sp>
        <p:nvSpPr>
          <p:cNvPr id="3" name="内容占位符 2"/>
          <p:cNvSpPr>
            <a:spLocks noGrp="1"/>
          </p:cNvSpPr>
          <p:nvPr>
            <p:ph idx="1"/>
          </p:nvPr>
        </p:nvSpPr>
        <p:spPr>
          <a:xfrm>
            <a:off x="467544" y="2321496"/>
            <a:ext cx="8229600" cy="4536504"/>
          </a:xfrm>
        </p:spPr>
        <p:txBody>
          <a:bodyPr>
            <a:normAutofit/>
          </a:bodyPr>
          <a:lstStyle/>
          <a:p>
            <a:pPr>
              <a:buFont typeface="Wingdings" pitchFamily="2" charset="2"/>
              <a:buChar char="l"/>
            </a:pPr>
            <a:r>
              <a:rPr lang="zh-CN" altLang="en-US" sz="2400" dirty="0" smtClean="0"/>
              <a:t>    政策依据：</a:t>
            </a:r>
            <a:r>
              <a:rPr lang="zh-CN" altLang="zh-CN" sz="2400" dirty="0" smtClean="0"/>
              <a:t>陕劳社发〔</a:t>
            </a:r>
            <a:r>
              <a:rPr lang="en-US" altLang="zh-CN" sz="2400" dirty="0" smtClean="0"/>
              <a:t>2006</a:t>
            </a:r>
            <a:r>
              <a:rPr lang="zh-CN" altLang="zh-CN" sz="2400" dirty="0" smtClean="0"/>
              <a:t>〕</a:t>
            </a:r>
            <a:r>
              <a:rPr lang="en-US" altLang="zh-CN" sz="2400" dirty="0" smtClean="0"/>
              <a:t>89</a:t>
            </a:r>
            <a:r>
              <a:rPr lang="zh-CN" altLang="zh-CN" sz="2400" dirty="0" smtClean="0"/>
              <a:t>号</a:t>
            </a:r>
            <a:r>
              <a:rPr lang="zh-CN" altLang="en-US" sz="2400" dirty="0" smtClean="0"/>
              <a:t>。</a:t>
            </a:r>
            <a:endParaRPr lang="en-US" altLang="zh-CN" sz="2400" dirty="0" smtClean="0"/>
          </a:p>
          <a:p>
            <a:pPr>
              <a:buFont typeface="Wingdings" pitchFamily="2" charset="2"/>
              <a:buChar char="l"/>
            </a:pPr>
            <a:r>
              <a:rPr lang="zh-CN" altLang="en-US" sz="2400" dirty="0" smtClean="0"/>
              <a:t>    待遇标准：</a:t>
            </a:r>
            <a:r>
              <a:rPr lang="en-US" altLang="zh-CN" sz="2400" dirty="0" smtClean="0"/>
              <a:t> 2006</a:t>
            </a:r>
            <a:r>
              <a:rPr lang="zh-CN" altLang="zh-CN" sz="2400" dirty="0" smtClean="0"/>
              <a:t>年</a:t>
            </a:r>
            <a:r>
              <a:rPr lang="en-US" altLang="zh-CN" sz="2400" dirty="0" smtClean="0"/>
              <a:t>1</a:t>
            </a:r>
            <a:r>
              <a:rPr lang="zh-CN" altLang="zh-CN" sz="2400" dirty="0" smtClean="0"/>
              <a:t>月</a:t>
            </a:r>
            <a:r>
              <a:rPr lang="en-US" altLang="zh-CN" sz="2400" dirty="0" smtClean="0"/>
              <a:t>1</a:t>
            </a:r>
            <a:r>
              <a:rPr lang="zh-CN" altLang="zh-CN" sz="2400" dirty="0" smtClean="0"/>
              <a:t>日以后办理退休手续的省级及以上劳动模范、有重大贡献的高级专家及符合《陕西省人口与计划生育条例》规定的独生子女父母等三类人员，</a:t>
            </a:r>
            <a:r>
              <a:rPr lang="zh-CN" altLang="zh-CN" sz="2400" b="1" u="sng" dirty="0" smtClean="0"/>
              <a:t>提高</a:t>
            </a:r>
            <a:r>
              <a:rPr lang="en-US" altLang="zh-CN" sz="2400" b="1" u="sng" dirty="0" smtClean="0"/>
              <a:t>5%</a:t>
            </a:r>
            <a:r>
              <a:rPr lang="zh-CN" altLang="zh-CN" sz="2400" b="1" u="sng" dirty="0" smtClean="0"/>
              <a:t>的基础养老金</a:t>
            </a:r>
            <a:r>
              <a:rPr lang="zh-CN" altLang="zh-CN" sz="2400" dirty="0" smtClean="0"/>
              <a:t>。</a:t>
            </a:r>
            <a:endParaRPr lang="en-US" altLang="zh-CN" sz="2400" dirty="0" smtClean="0"/>
          </a:p>
          <a:p>
            <a:pPr>
              <a:buNone/>
            </a:pPr>
            <a:r>
              <a:rPr lang="en-US" altLang="zh-CN" sz="1800" dirty="0" smtClean="0"/>
              <a:t>          </a:t>
            </a:r>
            <a:endParaRPr lang="zh-CN" altLang="zh-CN" sz="1800" dirty="0" smtClean="0"/>
          </a:p>
          <a:p>
            <a:pPr>
              <a:buNone/>
            </a:pPr>
            <a:endParaRPr lang="zh-CN"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500042"/>
            <a:ext cx="8229600" cy="642942"/>
          </a:xfrm>
        </p:spPr>
        <p:txBody>
          <a:bodyPr>
            <a:normAutofit fontScale="90000"/>
          </a:bodyPr>
          <a:lstStyle/>
          <a:p>
            <a:pPr algn="l"/>
            <a:r>
              <a:rPr lang="en-US" altLang="zh-CN" sz="3600" dirty="0" smtClean="0"/>
              <a:t/>
            </a:r>
            <a:br>
              <a:rPr lang="en-US" altLang="zh-CN" sz="3600" dirty="0" smtClean="0"/>
            </a:br>
            <a:r>
              <a:rPr lang="en-US" altLang="zh-CN" sz="3600" dirty="0" smtClean="0"/>
              <a:t>      </a:t>
            </a:r>
            <a:r>
              <a:rPr lang="zh-CN" altLang="en-US" sz="3100" dirty="0" smtClean="0"/>
              <a:t>二</a:t>
            </a:r>
            <a:r>
              <a:rPr lang="zh-CN" altLang="zh-CN" sz="3100" dirty="0" smtClean="0"/>
              <a:t>、待遇方面的政策</a:t>
            </a:r>
            <a:r>
              <a:rPr lang="en-US" altLang="zh-CN" sz="3100" dirty="0" smtClean="0"/>
              <a:t/>
            </a:r>
            <a:br>
              <a:rPr lang="en-US" altLang="zh-CN" sz="3100" dirty="0" smtClean="0"/>
            </a:br>
            <a:r>
              <a:rPr lang="en-US" altLang="zh-CN" sz="3100" dirty="0" smtClean="0"/>
              <a:t>    </a:t>
            </a:r>
            <a:r>
              <a:rPr lang="zh-CN" altLang="zh-CN" sz="3100" dirty="0" smtClean="0"/>
              <a:t>（二）省级及以上劳模、有重大贡献的高级专家、独生子女父母待遇政策</a:t>
            </a:r>
            <a:r>
              <a:rPr lang="en-US" altLang="zh-CN" dirty="0" smtClean="0"/>
              <a:t/>
            </a:r>
            <a:br>
              <a:rPr lang="en-US" altLang="zh-CN" dirty="0" smtClean="0"/>
            </a:br>
            <a:endParaRPr lang="zh-CN" altLang="en-US" dirty="0"/>
          </a:p>
        </p:txBody>
      </p:sp>
      <p:sp>
        <p:nvSpPr>
          <p:cNvPr id="3" name="内容占位符 2"/>
          <p:cNvSpPr>
            <a:spLocks noGrp="1"/>
          </p:cNvSpPr>
          <p:nvPr>
            <p:ph idx="1"/>
          </p:nvPr>
        </p:nvSpPr>
        <p:spPr>
          <a:xfrm>
            <a:off x="571472" y="1285860"/>
            <a:ext cx="8229600" cy="4454525"/>
          </a:xfrm>
        </p:spPr>
        <p:txBody>
          <a:bodyPr>
            <a:noAutofit/>
          </a:bodyPr>
          <a:lstStyle/>
          <a:p>
            <a:pPr>
              <a:buNone/>
            </a:pPr>
            <a:r>
              <a:rPr lang="en-US" altLang="zh-CN" sz="1800" dirty="0" smtClean="0"/>
              <a:t>        </a:t>
            </a:r>
          </a:p>
          <a:p>
            <a:pPr>
              <a:buFont typeface="Wingdings" pitchFamily="2" charset="2"/>
              <a:buChar char="l"/>
            </a:pPr>
            <a:r>
              <a:rPr lang="en-US" altLang="zh-CN" sz="2000" dirty="0" smtClean="0"/>
              <a:t>    </a:t>
            </a:r>
            <a:r>
              <a:rPr lang="zh-CN" altLang="zh-CN" sz="2400" dirty="0" smtClean="0"/>
              <a:t>独生子女父母补助金</a:t>
            </a:r>
            <a:r>
              <a:rPr lang="zh-CN" altLang="en-US" sz="2400" dirty="0" smtClean="0"/>
              <a:t>新</a:t>
            </a:r>
            <a:r>
              <a:rPr lang="zh-CN" altLang="zh-CN" sz="2400" dirty="0" smtClean="0"/>
              <a:t>办法</a:t>
            </a:r>
            <a:r>
              <a:rPr lang="zh-CN" altLang="en-US" sz="2400" dirty="0" smtClean="0"/>
              <a:t>：</a:t>
            </a:r>
            <a:r>
              <a:rPr lang="zh-CN" altLang="zh-CN" sz="2400" dirty="0" smtClean="0"/>
              <a:t>陕人口发〔</a:t>
            </a:r>
            <a:r>
              <a:rPr lang="en-US" altLang="zh-CN" sz="2400" dirty="0" smtClean="0"/>
              <a:t>2010</a:t>
            </a:r>
            <a:r>
              <a:rPr lang="zh-CN" altLang="zh-CN" sz="2400" dirty="0" smtClean="0"/>
              <a:t>〕</a:t>
            </a:r>
            <a:r>
              <a:rPr lang="en-US" altLang="zh-CN" sz="2400" dirty="0" smtClean="0"/>
              <a:t>75</a:t>
            </a:r>
            <a:r>
              <a:rPr lang="zh-CN" altLang="zh-CN" sz="2400" dirty="0" smtClean="0"/>
              <a:t>号</a:t>
            </a:r>
            <a:r>
              <a:rPr lang="zh-CN" altLang="en-US" sz="2400" dirty="0" smtClean="0"/>
              <a:t>。</a:t>
            </a:r>
            <a:endParaRPr lang="en-US" altLang="zh-CN" sz="2400" dirty="0" smtClean="0"/>
          </a:p>
          <a:p>
            <a:pPr>
              <a:buNone/>
            </a:pPr>
            <a:r>
              <a:rPr lang="en-US" altLang="zh-CN" sz="2400" dirty="0" smtClean="0"/>
              <a:t>         </a:t>
            </a:r>
            <a:r>
              <a:rPr lang="zh-CN" altLang="en-US" sz="2400" dirty="0" smtClean="0"/>
              <a:t>（</a:t>
            </a:r>
            <a:r>
              <a:rPr lang="en-US" altLang="zh-CN" sz="2400" dirty="0" smtClean="0"/>
              <a:t>1</a:t>
            </a:r>
            <a:r>
              <a:rPr lang="zh-CN" altLang="en-US" sz="2400" dirty="0" smtClean="0"/>
              <a:t>）</a:t>
            </a:r>
            <a:r>
              <a:rPr lang="zh-CN" altLang="zh-CN" sz="2400" dirty="0" smtClean="0"/>
              <a:t>发放范围</a:t>
            </a:r>
            <a:r>
              <a:rPr lang="zh-CN" altLang="en-US" sz="2400" dirty="0" smtClean="0"/>
              <a:t>：</a:t>
            </a:r>
            <a:r>
              <a:rPr lang="zh-CN" altLang="zh-CN" sz="2400" dirty="0" smtClean="0"/>
              <a:t>全省城市独生子女父母中，男年满</a:t>
            </a:r>
            <a:r>
              <a:rPr lang="en-US" altLang="zh-CN" sz="2400" dirty="0" smtClean="0"/>
              <a:t>60</a:t>
            </a:r>
            <a:r>
              <a:rPr lang="zh-CN" altLang="zh-CN" sz="2400" dirty="0" smtClean="0"/>
              <a:t>周岁、女年满</a:t>
            </a:r>
            <a:r>
              <a:rPr lang="en-US" altLang="zh-CN" sz="2400" dirty="0" smtClean="0"/>
              <a:t>55</a:t>
            </a:r>
            <a:r>
              <a:rPr lang="zh-CN" altLang="zh-CN" sz="2400" dirty="0" smtClean="0"/>
              <a:t>周岁的，均列入补助金发放范围。具体包括：</a:t>
            </a:r>
          </a:p>
          <a:p>
            <a:pPr>
              <a:buNone/>
            </a:pPr>
            <a:r>
              <a:rPr lang="en-US" altLang="zh-CN" sz="2400" dirty="0" smtClean="0"/>
              <a:t>            </a:t>
            </a:r>
            <a:r>
              <a:rPr lang="zh-CN" altLang="zh-CN" sz="2400" dirty="0" smtClean="0"/>
              <a:t>一是机关、事业单位人员中符合领取补助金条件的独生子女父母</a:t>
            </a:r>
            <a:r>
              <a:rPr lang="zh-CN" altLang="en-US" sz="2400" dirty="0" smtClean="0"/>
              <a:t>；</a:t>
            </a:r>
            <a:endParaRPr lang="zh-CN" altLang="zh-CN" sz="2400" dirty="0" smtClean="0"/>
          </a:p>
          <a:p>
            <a:pPr>
              <a:buNone/>
            </a:pPr>
            <a:r>
              <a:rPr lang="en-US" altLang="zh-CN" sz="2400" dirty="0" smtClean="0"/>
              <a:t>            </a:t>
            </a:r>
            <a:r>
              <a:rPr lang="zh-CN" altLang="zh-CN" sz="2400" dirty="0" smtClean="0"/>
              <a:t>二是</a:t>
            </a:r>
            <a:r>
              <a:rPr lang="zh-CN" altLang="zh-CN" sz="2400" u="sng" dirty="0" smtClean="0"/>
              <a:t>参加企业职工基本养老保险、符合领取补助金条件的城市独生子女父母</a:t>
            </a:r>
            <a:r>
              <a:rPr lang="zh-CN" altLang="zh-CN" sz="2400" dirty="0" smtClean="0"/>
              <a:t>；</a:t>
            </a:r>
          </a:p>
          <a:p>
            <a:pPr>
              <a:buNone/>
            </a:pPr>
            <a:r>
              <a:rPr lang="en-US" altLang="zh-CN" sz="2400" dirty="0" smtClean="0"/>
              <a:t>            </a:t>
            </a:r>
            <a:r>
              <a:rPr lang="zh-CN" altLang="zh-CN" sz="2400" dirty="0" smtClean="0"/>
              <a:t>三是上述范围以外的其他城市居民中符合领取补助金条件的独生子女父母。</a:t>
            </a:r>
            <a:endParaRPr lang="en-US" altLang="zh-CN" sz="2400" dirty="0" smtClean="0"/>
          </a:p>
          <a:p>
            <a:pPr>
              <a:buNone/>
            </a:pPr>
            <a:r>
              <a:rPr lang="en-US" altLang="zh-CN" sz="2400" dirty="0" smtClean="0"/>
              <a:t>          </a:t>
            </a:r>
            <a:r>
              <a:rPr lang="zh-CN" altLang="en-US" sz="2400" dirty="0" smtClean="0"/>
              <a:t>（</a:t>
            </a:r>
            <a:r>
              <a:rPr lang="en-US" altLang="zh-CN" sz="2400" dirty="0" smtClean="0"/>
              <a:t>2</a:t>
            </a:r>
            <a:r>
              <a:rPr lang="zh-CN" altLang="en-US" sz="2400" dirty="0" smtClean="0"/>
              <a:t>）</a:t>
            </a:r>
            <a:r>
              <a:rPr lang="zh-CN" altLang="zh-CN" sz="2400" dirty="0" smtClean="0"/>
              <a:t>发放标准</a:t>
            </a:r>
            <a:r>
              <a:rPr lang="zh-CN" altLang="en-US" sz="2400" dirty="0" smtClean="0"/>
              <a:t>：</a:t>
            </a:r>
            <a:r>
              <a:rPr lang="zh-CN" altLang="zh-CN" sz="2400" dirty="0" smtClean="0"/>
              <a:t>补助金标准为每人每月</a:t>
            </a:r>
            <a:r>
              <a:rPr lang="en-US" altLang="zh-CN" sz="2400" dirty="0" smtClean="0"/>
              <a:t>106</a:t>
            </a:r>
            <a:r>
              <a:rPr lang="zh-CN" altLang="zh-CN" sz="2400" dirty="0" smtClean="0"/>
              <a:t>元。</a:t>
            </a:r>
            <a:endParaRPr lang="en-US" altLang="zh-CN" sz="2400" dirty="0" smtClean="0"/>
          </a:p>
          <a:p>
            <a:pPr>
              <a:buNone/>
            </a:pPr>
            <a:r>
              <a:rPr lang="en-US" altLang="zh-CN" sz="2400" dirty="0" smtClean="0"/>
              <a:t>          </a:t>
            </a:r>
            <a:r>
              <a:rPr lang="zh-CN" altLang="en-US" sz="2400" dirty="0" smtClean="0"/>
              <a:t>（</a:t>
            </a:r>
            <a:r>
              <a:rPr lang="en-US" altLang="zh-CN" sz="2400" dirty="0" smtClean="0"/>
              <a:t>3</a:t>
            </a:r>
            <a:r>
              <a:rPr lang="zh-CN" altLang="en-US" sz="2400" dirty="0" smtClean="0"/>
              <a:t>）执行时间：</a:t>
            </a:r>
            <a:r>
              <a:rPr lang="zh-CN" altLang="zh-CN" sz="2400" dirty="0" smtClean="0"/>
              <a:t>从</a:t>
            </a:r>
            <a:r>
              <a:rPr lang="en-US" altLang="zh-CN" sz="2400" dirty="0" smtClean="0"/>
              <a:t>2009</a:t>
            </a:r>
            <a:r>
              <a:rPr lang="zh-CN" altLang="zh-CN" sz="2400" dirty="0" smtClean="0"/>
              <a:t>年</a:t>
            </a:r>
            <a:r>
              <a:rPr lang="en-US" altLang="zh-CN" sz="2400" dirty="0" smtClean="0"/>
              <a:t>7</a:t>
            </a:r>
            <a:r>
              <a:rPr lang="zh-CN" altLang="zh-CN" sz="2400" dirty="0" smtClean="0"/>
              <a:t>月</a:t>
            </a:r>
            <a:r>
              <a:rPr lang="en-US" altLang="zh-CN" sz="2400" dirty="0" smtClean="0"/>
              <a:t>1</a:t>
            </a:r>
            <a:r>
              <a:rPr lang="zh-CN" altLang="zh-CN" sz="2400" dirty="0" smtClean="0"/>
              <a:t>日起执行。</a:t>
            </a:r>
            <a:endParaRPr lang="en-US" altLang="zh-CN"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2800" dirty="0" smtClean="0"/>
              <a:t>      </a:t>
            </a:r>
            <a:r>
              <a:rPr lang="zh-CN" altLang="zh-CN" sz="2800" dirty="0" smtClean="0"/>
              <a:t>三、财政补贴政策</a:t>
            </a:r>
            <a:r>
              <a:rPr lang="en-US" altLang="zh-CN" sz="3600" dirty="0" smtClean="0"/>
              <a:t/>
            </a:r>
            <a:br>
              <a:rPr lang="en-US" altLang="zh-CN" sz="3600" dirty="0" smtClean="0"/>
            </a:br>
            <a:r>
              <a:rPr lang="en-US" altLang="zh-CN" sz="3600" dirty="0" smtClean="0"/>
              <a:t>   </a:t>
            </a:r>
            <a:r>
              <a:rPr lang="zh-CN" altLang="zh-CN" sz="2200" dirty="0" smtClean="0"/>
              <a:t>（一）环卫工人、律师事务所从业人员、出租车司机参保政策</a:t>
            </a:r>
            <a:endParaRPr lang="zh-CN" altLang="en-US" sz="2200" dirty="0"/>
          </a:p>
        </p:txBody>
      </p:sp>
      <p:sp>
        <p:nvSpPr>
          <p:cNvPr id="3" name="内容占位符 2"/>
          <p:cNvSpPr>
            <a:spLocks noGrp="1"/>
          </p:cNvSpPr>
          <p:nvPr>
            <p:ph idx="1"/>
          </p:nvPr>
        </p:nvSpPr>
        <p:spPr>
          <a:xfrm>
            <a:off x="457200" y="1214422"/>
            <a:ext cx="8229600" cy="5072098"/>
          </a:xfrm>
        </p:spPr>
        <p:txBody>
          <a:bodyPr>
            <a:normAutofit lnSpcReduction="10000"/>
          </a:bodyPr>
          <a:lstStyle/>
          <a:p>
            <a:pPr>
              <a:buNone/>
            </a:pPr>
            <a:r>
              <a:rPr lang="en-US" altLang="zh-CN" sz="1600" dirty="0" smtClean="0"/>
              <a:t>        </a:t>
            </a:r>
          </a:p>
          <a:p>
            <a:pPr>
              <a:buFont typeface="Wingdings" pitchFamily="2" charset="2"/>
              <a:buChar char="l"/>
            </a:pPr>
            <a:r>
              <a:rPr lang="zh-CN" altLang="en-US" sz="2000" dirty="0" smtClean="0"/>
              <a:t>    政策依据：</a:t>
            </a:r>
            <a:r>
              <a:rPr lang="zh-CN" altLang="zh-CN" sz="2000" dirty="0" smtClean="0"/>
              <a:t>陕人社发〔</a:t>
            </a:r>
            <a:r>
              <a:rPr lang="en-US" altLang="zh-CN" sz="2000" dirty="0" smtClean="0"/>
              <a:t>2012</a:t>
            </a:r>
            <a:r>
              <a:rPr lang="zh-CN" altLang="zh-CN" sz="2000" dirty="0" smtClean="0"/>
              <a:t>〕</a:t>
            </a:r>
            <a:r>
              <a:rPr lang="en-US" altLang="zh-CN" sz="2000" dirty="0" smtClean="0"/>
              <a:t>118</a:t>
            </a:r>
            <a:r>
              <a:rPr lang="zh-CN" altLang="zh-CN" sz="2000" dirty="0" smtClean="0"/>
              <a:t>号（环卫工人）、陕人社发〔</a:t>
            </a:r>
            <a:r>
              <a:rPr lang="en-US" altLang="zh-CN" sz="2000" dirty="0" smtClean="0"/>
              <a:t>2012</a:t>
            </a:r>
            <a:r>
              <a:rPr lang="zh-CN" altLang="zh-CN" sz="2000" dirty="0" smtClean="0"/>
              <a:t>〕</a:t>
            </a:r>
            <a:r>
              <a:rPr lang="en-US" altLang="zh-CN" sz="2000" dirty="0" smtClean="0"/>
              <a:t>98</a:t>
            </a:r>
            <a:r>
              <a:rPr lang="zh-CN" altLang="zh-CN" sz="2000" dirty="0" smtClean="0"/>
              <a:t>号（出租车司机）、陕人社发〔</a:t>
            </a:r>
            <a:r>
              <a:rPr lang="en-US" altLang="zh-CN" sz="2000" dirty="0" smtClean="0"/>
              <a:t>2012</a:t>
            </a:r>
            <a:r>
              <a:rPr lang="zh-CN" altLang="zh-CN" sz="2000" dirty="0" smtClean="0"/>
              <a:t>〕</a:t>
            </a:r>
            <a:r>
              <a:rPr lang="en-US" altLang="zh-CN" sz="2000" dirty="0" smtClean="0"/>
              <a:t>87</a:t>
            </a:r>
            <a:r>
              <a:rPr lang="zh-CN" altLang="zh-CN" sz="2000" dirty="0" smtClean="0"/>
              <a:t>号（律师</a:t>
            </a:r>
            <a:r>
              <a:rPr lang="zh-CN" altLang="en-US" sz="2000" dirty="0" smtClean="0"/>
              <a:t>事务所从业人员</a:t>
            </a:r>
            <a:r>
              <a:rPr lang="zh-CN" altLang="zh-CN" sz="2000" dirty="0" smtClean="0"/>
              <a:t>）</a:t>
            </a:r>
            <a:r>
              <a:rPr lang="zh-CN" altLang="en-US" sz="2000" dirty="0" smtClean="0"/>
              <a:t>。</a:t>
            </a:r>
            <a:endParaRPr lang="en-US" altLang="zh-CN" sz="2000" dirty="0" smtClean="0"/>
          </a:p>
          <a:p>
            <a:pPr>
              <a:buFont typeface="Wingdings" pitchFamily="2" charset="2"/>
              <a:buChar char="u"/>
            </a:pPr>
            <a:r>
              <a:rPr lang="zh-CN" altLang="en-US" sz="2000" dirty="0" smtClean="0"/>
              <a:t>    环卫工人参保政策：</a:t>
            </a:r>
            <a:endParaRPr lang="en-US" altLang="zh-CN" sz="2000" dirty="0" smtClean="0"/>
          </a:p>
          <a:p>
            <a:pPr>
              <a:buFont typeface="Wingdings" pitchFamily="2" charset="2"/>
              <a:buChar char="l"/>
            </a:pPr>
            <a:r>
              <a:rPr lang="en-US" altLang="zh-CN" sz="2000" dirty="0" smtClean="0"/>
              <a:t>    1.</a:t>
            </a:r>
            <a:r>
              <a:rPr lang="zh-CN" altLang="zh-CN" sz="2000" dirty="0" smtClean="0"/>
              <a:t>参保范围：我省各级市容环卫系统用人单位及与其建立劳动关系的环卫工人，</a:t>
            </a:r>
            <a:r>
              <a:rPr lang="zh-CN" altLang="zh-CN" sz="2000" b="1" u="sng" dirty="0" smtClean="0"/>
              <a:t>男未满</a:t>
            </a:r>
            <a:r>
              <a:rPr lang="en-US" altLang="zh-CN" sz="2000" b="1" u="sng" dirty="0" smtClean="0"/>
              <a:t>60</a:t>
            </a:r>
            <a:r>
              <a:rPr lang="zh-CN" altLang="zh-CN" sz="2000" b="1" u="sng" dirty="0" smtClean="0"/>
              <a:t>周岁、女未满</a:t>
            </a:r>
            <a:r>
              <a:rPr lang="en-US" altLang="zh-CN" sz="2000" b="1" u="sng" dirty="0" smtClean="0"/>
              <a:t>55</a:t>
            </a:r>
            <a:r>
              <a:rPr lang="zh-CN" altLang="zh-CN" sz="2000" b="1" u="sng" dirty="0" smtClean="0"/>
              <a:t>周岁</a:t>
            </a:r>
            <a:r>
              <a:rPr lang="zh-CN" altLang="zh-CN" sz="2000" dirty="0" smtClean="0"/>
              <a:t>，要按政策规定参加城镇企业职工社会保险。</a:t>
            </a:r>
            <a:r>
              <a:rPr lang="en-US" altLang="zh-CN" sz="2000" dirty="0" smtClean="0"/>
              <a:t>   </a:t>
            </a:r>
          </a:p>
          <a:p>
            <a:pPr>
              <a:buFont typeface="Wingdings" pitchFamily="2" charset="2"/>
              <a:buChar char="l"/>
            </a:pPr>
            <a:r>
              <a:rPr lang="en-US" altLang="zh-CN" sz="2000" dirty="0" smtClean="0"/>
              <a:t>   2.</a:t>
            </a:r>
            <a:r>
              <a:rPr lang="zh-CN" altLang="zh-CN" sz="2000" dirty="0" smtClean="0"/>
              <a:t>财政补贴办法：一是</a:t>
            </a:r>
            <a:r>
              <a:rPr lang="zh-CN" altLang="zh-CN" sz="2000" b="1" u="sng" dirty="0" smtClean="0"/>
              <a:t>随同单位</a:t>
            </a:r>
            <a:r>
              <a:rPr lang="zh-CN" altLang="zh-CN" sz="2000" dirty="0" smtClean="0"/>
              <a:t>参加企业职工社会保险的，应由用人单位缴纳的社会保险费由财政全额补贴，环卫工人个人应缴纳的社会保险费由个人承担。　二是以</a:t>
            </a:r>
            <a:r>
              <a:rPr lang="zh-CN" altLang="zh-CN" sz="2000" b="1" u="sng" dirty="0" smtClean="0"/>
              <a:t>灵活就业人员</a:t>
            </a:r>
            <a:r>
              <a:rPr lang="zh-CN" altLang="zh-CN" sz="2000" dirty="0" smtClean="0"/>
              <a:t>身份参加企业职工基本养老保险、医疗保险的，个人分别按相应缴费基数的</a:t>
            </a:r>
            <a:r>
              <a:rPr lang="en-US" altLang="zh-CN" sz="2000" dirty="0" smtClean="0"/>
              <a:t>8%</a:t>
            </a:r>
            <a:r>
              <a:rPr lang="zh-CN" altLang="zh-CN" sz="2000" dirty="0" smtClean="0"/>
              <a:t>、</a:t>
            </a:r>
            <a:r>
              <a:rPr lang="en-US" altLang="zh-CN" sz="2000" dirty="0" smtClean="0"/>
              <a:t>2%</a:t>
            </a:r>
            <a:r>
              <a:rPr lang="zh-CN" altLang="zh-CN" sz="2000" dirty="0" smtClean="0"/>
              <a:t>缴费，其余部分由财政给予补贴。</a:t>
            </a:r>
          </a:p>
          <a:p>
            <a:pPr>
              <a:buFont typeface="Wingdings" pitchFamily="2" charset="2"/>
              <a:buChar char="l"/>
            </a:pPr>
            <a:r>
              <a:rPr lang="en-US" altLang="zh-CN" sz="2000" dirty="0" smtClean="0"/>
              <a:t>    3.</a:t>
            </a:r>
            <a:r>
              <a:rPr lang="zh-CN" altLang="zh-CN" sz="2000" dirty="0" smtClean="0"/>
              <a:t>财政分担比例。以上财政补贴所需资金由省、市、县三级财政分担。其中省财政对我市补贴比例为</a:t>
            </a:r>
            <a:r>
              <a:rPr lang="en-US" altLang="zh-CN" sz="2000" dirty="0" smtClean="0"/>
              <a:t>60%</a:t>
            </a:r>
            <a:r>
              <a:rPr lang="zh-CN" altLang="zh-CN" sz="2000" dirty="0" smtClean="0"/>
              <a:t>，其余</a:t>
            </a:r>
            <a:r>
              <a:rPr lang="en-US" altLang="zh-CN" sz="2000" dirty="0" smtClean="0"/>
              <a:t>40%</a:t>
            </a:r>
            <a:r>
              <a:rPr lang="zh-CN" altLang="zh-CN" sz="2000" dirty="0" smtClean="0"/>
              <a:t>由县级财政分担，市级财政对市政府所在地临渭区给予适当补助。各险种财政补贴按基金统筹层次分别拨付到财政专户。</a:t>
            </a:r>
          </a:p>
          <a:p>
            <a:pPr>
              <a:buNone/>
            </a:pPr>
            <a:endParaRPr lang="zh-CN" alt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en-US" altLang="zh-CN" sz="3200" dirty="0" smtClean="0"/>
              <a:t>     </a:t>
            </a:r>
            <a:r>
              <a:rPr lang="zh-CN" altLang="zh-CN" sz="3200" dirty="0" smtClean="0"/>
              <a:t>三、财政补贴政策</a:t>
            </a:r>
            <a:r>
              <a:rPr lang="en-US" altLang="zh-CN" sz="3200" dirty="0" smtClean="0"/>
              <a:t/>
            </a:r>
            <a:br>
              <a:rPr lang="en-US" altLang="zh-CN" sz="3200" dirty="0" smtClean="0"/>
            </a:br>
            <a:r>
              <a:rPr lang="en-US" altLang="zh-CN" sz="3200" dirty="0" smtClean="0"/>
              <a:t>  </a:t>
            </a:r>
            <a:r>
              <a:rPr lang="zh-CN" altLang="zh-CN" sz="3100" dirty="0" smtClean="0"/>
              <a:t>（二）部分军队退役人员提前退休、财政补助政策</a:t>
            </a:r>
            <a:endParaRPr lang="zh-CN" altLang="en-US" sz="3100" dirty="0"/>
          </a:p>
        </p:txBody>
      </p:sp>
      <p:sp>
        <p:nvSpPr>
          <p:cNvPr id="3" name="内容占位符 2"/>
          <p:cNvSpPr>
            <a:spLocks noGrp="1"/>
          </p:cNvSpPr>
          <p:nvPr>
            <p:ph idx="1"/>
          </p:nvPr>
        </p:nvSpPr>
        <p:spPr>
          <a:xfrm>
            <a:off x="500034" y="1500174"/>
            <a:ext cx="8229600" cy="4392488"/>
          </a:xfrm>
        </p:spPr>
        <p:txBody>
          <a:bodyPr>
            <a:normAutofit fontScale="92500"/>
          </a:bodyPr>
          <a:lstStyle/>
          <a:p>
            <a:pPr>
              <a:buNone/>
            </a:pPr>
            <a:r>
              <a:rPr lang="en-US" altLang="zh-CN" sz="1600" dirty="0" smtClean="0"/>
              <a:t>     </a:t>
            </a:r>
            <a:endParaRPr lang="en-US" altLang="zh-CN" sz="1700" dirty="0" smtClean="0"/>
          </a:p>
          <a:p>
            <a:pPr>
              <a:buFont typeface="Wingdings" pitchFamily="2" charset="2"/>
              <a:buChar char="u"/>
            </a:pPr>
            <a:r>
              <a:rPr lang="en-US" altLang="zh-CN" sz="2400" dirty="0" smtClean="0"/>
              <a:t>     </a:t>
            </a:r>
            <a:r>
              <a:rPr lang="zh-CN" altLang="en-US" sz="2400" dirty="0" smtClean="0"/>
              <a:t>部分军队退役人员范围：一是曾参战及参加核试验的军队退役人员，简称“两参”人员；二是</a:t>
            </a:r>
            <a:r>
              <a:rPr lang="en-US" altLang="zh-CN" sz="2400" dirty="0" smtClean="0"/>
              <a:t>5-6</a:t>
            </a:r>
            <a:r>
              <a:rPr lang="zh-CN" altLang="en-US" sz="2400" dirty="0" smtClean="0"/>
              <a:t>级军队伤残人员。</a:t>
            </a:r>
            <a:r>
              <a:rPr lang="en-US" altLang="zh-CN" sz="2400" dirty="0" smtClean="0"/>
              <a:t> </a:t>
            </a:r>
          </a:p>
          <a:p>
            <a:pPr>
              <a:buNone/>
            </a:pPr>
            <a:endParaRPr lang="en-US" altLang="zh-CN" sz="2400" dirty="0" smtClean="0"/>
          </a:p>
          <a:p>
            <a:pPr>
              <a:buNone/>
            </a:pPr>
            <a:r>
              <a:rPr lang="en-US" altLang="zh-CN" sz="2400" dirty="0" smtClean="0"/>
              <a:t>           1.</a:t>
            </a:r>
            <a:r>
              <a:rPr lang="zh-CN" altLang="en-US" sz="2400" u="sng" dirty="0" smtClean="0"/>
              <a:t>已参保</a:t>
            </a:r>
            <a:r>
              <a:rPr lang="zh-CN" altLang="en-US" sz="2400" dirty="0" smtClean="0"/>
              <a:t>的部分军队退役人员</a:t>
            </a:r>
            <a:r>
              <a:rPr lang="zh-CN" altLang="zh-CN" sz="2400" u="sng" dirty="0" smtClean="0"/>
              <a:t>提前退休</a:t>
            </a:r>
            <a:r>
              <a:rPr lang="zh-CN" altLang="zh-CN" sz="2400" dirty="0" smtClean="0"/>
              <a:t>政策：陕人社函〔</a:t>
            </a:r>
            <a:r>
              <a:rPr lang="en-US" altLang="zh-CN" sz="2400" dirty="0" smtClean="0"/>
              <a:t>2014</a:t>
            </a:r>
            <a:r>
              <a:rPr lang="zh-CN" altLang="zh-CN" sz="2400" dirty="0" smtClean="0"/>
              <a:t>〕</a:t>
            </a:r>
            <a:r>
              <a:rPr lang="en-US" altLang="zh-CN" sz="2400" dirty="0" smtClean="0"/>
              <a:t>677</a:t>
            </a:r>
            <a:r>
              <a:rPr lang="zh-CN" altLang="zh-CN" sz="2400" dirty="0" smtClean="0"/>
              <a:t>号</a:t>
            </a:r>
            <a:r>
              <a:rPr lang="zh-CN" altLang="en-US" sz="2400" dirty="0" smtClean="0"/>
              <a:t>。</a:t>
            </a:r>
            <a:endParaRPr lang="en-US" altLang="zh-CN" sz="2400" dirty="0" smtClean="0"/>
          </a:p>
          <a:p>
            <a:pPr>
              <a:buFont typeface="Wingdings" pitchFamily="2" charset="2"/>
              <a:buChar char="l"/>
            </a:pPr>
            <a:r>
              <a:rPr lang="en-US" altLang="zh-CN" sz="2400" dirty="0" smtClean="0"/>
              <a:t>    </a:t>
            </a:r>
            <a:r>
              <a:rPr lang="zh-CN" altLang="zh-CN" sz="2400" dirty="0" smtClean="0"/>
              <a:t>提前退休人员范围：参加我省城镇企业职工基本</a:t>
            </a:r>
            <a:r>
              <a:rPr lang="zh-CN" altLang="zh-CN" sz="2400" b="1" u="sng" dirty="0" smtClean="0"/>
              <a:t>养老保险</a:t>
            </a:r>
            <a:r>
              <a:rPr lang="zh-CN" altLang="zh-CN" sz="2400" dirty="0" smtClean="0"/>
              <a:t>、历年来</a:t>
            </a:r>
            <a:r>
              <a:rPr lang="zh-CN" altLang="zh-CN" sz="2400" b="1" u="sng" dirty="0" smtClean="0"/>
              <a:t>安置</a:t>
            </a:r>
            <a:r>
              <a:rPr lang="zh-CN" altLang="zh-CN" sz="2400" dirty="0" smtClean="0"/>
              <a:t>在我省企业的</a:t>
            </a:r>
            <a:r>
              <a:rPr lang="zh-CN" altLang="zh-CN" sz="2400" b="1" u="sng" dirty="0" smtClean="0"/>
              <a:t>部分军队退役人员</a:t>
            </a:r>
            <a:r>
              <a:rPr lang="zh-CN" altLang="zh-CN" sz="2400" dirty="0" smtClean="0"/>
              <a:t>，缴费和视同缴费年限</a:t>
            </a:r>
            <a:r>
              <a:rPr lang="zh-CN" altLang="zh-CN" sz="2400" b="1" u="sng" dirty="0" smtClean="0"/>
              <a:t>满</a:t>
            </a:r>
            <a:r>
              <a:rPr lang="en-US" altLang="zh-CN" sz="2400" b="1" u="sng" dirty="0" smtClean="0"/>
              <a:t>15</a:t>
            </a:r>
            <a:r>
              <a:rPr lang="zh-CN" altLang="zh-CN" sz="2400" b="1" u="sng" dirty="0" smtClean="0"/>
              <a:t>年</a:t>
            </a:r>
            <a:r>
              <a:rPr lang="zh-CN" altLang="zh-CN" sz="2400" dirty="0" smtClean="0"/>
              <a:t>的，可参照困难企业军转干部提前退休办法</a:t>
            </a:r>
            <a:r>
              <a:rPr lang="zh-CN" altLang="en-US" sz="2400" dirty="0" smtClean="0"/>
              <a:t>，</a:t>
            </a:r>
            <a:r>
              <a:rPr lang="zh-CN" altLang="zh-CN" sz="2400" b="1" u="sng" dirty="0" smtClean="0"/>
              <a:t>提前</a:t>
            </a:r>
            <a:r>
              <a:rPr lang="en-US" altLang="zh-CN" sz="2400" b="1" u="sng" dirty="0" smtClean="0"/>
              <a:t>5</a:t>
            </a:r>
            <a:r>
              <a:rPr lang="zh-CN" altLang="zh-CN" sz="2400" b="1" u="sng" dirty="0" smtClean="0"/>
              <a:t>年退休</a:t>
            </a:r>
            <a:r>
              <a:rPr lang="zh-CN" altLang="zh-CN" sz="2400" dirty="0" smtClean="0"/>
              <a:t>；其中，</a:t>
            </a:r>
            <a:r>
              <a:rPr lang="zh-CN" altLang="zh-CN" sz="2400" b="1" u="sng" dirty="0" smtClean="0"/>
              <a:t>困难企业</a:t>
            </a:r>
            <a:r>
              <a:rPr lang="zh-CN" altLang="zh-CN" sz="2400" dirty="0" smtClean="0"/>
              <a:t>中缴费和视同缴费年限</a:t>
            </a:r>
            <a:r>
              <a:rPr lang="zh-CN" altLang="zh-CN" sz="2400" b="1" u="sng" dirty="0" smtClean="0"/>
              <a:t>满</a:t>
            </a:r>
            <a:r>
              <a:rPr lang="en-US" altLang="zh-CN" sz="2400" b="1" u="sng" dirty="0" smtClean="0"/>
              <a:t>30</a:t>
            </a:r>
            <a:r>
              <a:rPr lang="zh-CN" altLang="zh-CN" sz="2400" b="1" u="sng" dirty="0" smtClean="0"/>
              <a:t>年</a:t>
            </a:r>
            <a:r>
              <a:rPr lang="zh-CN" altLang="zh-CN" sz="2400" dirty="0" smtClean="0"/>
              <a:t>的人员，可直接办理提前退休。</a:t>
            </a:r>
            <a:endParaRPr lang="en-US" altLang="zh-CN" sz="2400" dirty="0" smtClean="0"/>
          </a:p>
          <a:p>
            <a:pPr>
              <a:buFont typeface="Wingdings" pitchFamily="2" charset="2"/>
              <a:buChar char="l"/>
            </a:pPr>
            <a:r>
              <a:rPr lang="en-US" altLang="zh-CN" sz="2400" dirty="0" smtClean="0"/>
              <a:t>    </a:t>
            </a:r>
            <a:r>
              <a:rPr lang="zh-CN" altLang="zh-CN" sz="2400" dirty="0" smtClean="0"/>
              <a:t>此政策从</a:t>
            </a:r>
            <a:r>
              <a:rPr lang="en-US" altLang="zh-CN" sz="2400" dirty="0" smtClean="0"/>
              <a:t>2014</a:t>
            </a:r>
            <a:r>
              <a:rPr lang="zh-CN" altLang="zh-CN" sz="2400" dirty="0" smtClean="0"/>
              <a:t>年</a:t>
            </a:r>
            <a:r>
              <a:rPr lang="en-US" altLang="zh-CN" sz="2400" dirty="0" smtClean="0"/>
              <a:t>1</a:t>
            </a:r>
            <a:r>
              <a:rPr lang="zh-CN" altLang="zh-CN" sz="2400" dirty="0" smtClean="0"/>
              <a:t>月</a:t>
            </a:r>
            <a:r>
              <a:rPr lang="en-US" altLang="zh-CN" sz="2400" dirty="0" smtClean="0"/>
              <a:t>1</a:t>
            </a:r>
            <a:r>
              <a:rPr lang="zh-CN" altLang="zh-CN" sz="2400" dirty="0" smtClean="0"/>
              <a:t>日起执行</a:t>
            </a:r>
            <a:r>
              <a:rPr lang="zh-CN" altLang="en-US" sz="2400" dirty="0" smtClean="0"/>
              <a:t>。</a:t>
            </a:r>
            <a:endParaRPr lang="en-US" altLang="zh-CN"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en-US" altLang="zh-CN" sz="3200" dirty="0" smtClean="0"/>
              <a:t>      </a:t>
            </a:r>
            <a:r>
              <a:rPr lang="zh-CN" altLang="zh-CN" sz="3200" dirty="0" smtClean="0"/>
              <a:t>三、财政补贴政策</a:t>
            </a:r>
            <a:r>
              <a:rPr lang="en-US" altLang="zh-CN" sz="3200" dirty="0" smtClean="0"/>
              <a:t/>
            </a:r>
            <a:br>
              <a:rPr lang="en-US" altLang="zh-CN" sz="3200" dirty="0" smtClean="0"/>
            </a:br>
            <a:r>
              <a:rPr lang="en-US" altLang="zh-CN" sz="3200" dirty="0" smtClean="0"/>
              <a:t>  </a:t>
            </a:r>
            <a:r>
              <a:rPr lang="zh-CN" altLang="zh-CN" sz="3100" dirty="0" smtClean="0"/>
              <a:t>（二）部分军队退役人员提前退休、财政补助政策</a:t>
            </a:r>
            <a:endParaRPr lang="zh-CN" altLang="en-US" sz="3100" dirty="0"/>
          </a:p>
        </p:txBody>
      </p:sp>
      <p:sp>
        <p:nvSpPr>
          <p:cNvPr id="3" name="内容占位符 2"/>
          <p:cNvSpPr>
            <a:spLocks noGrp="1"/>
          </p:cNvSpPr>
          <p:nvPr>
            <p:ph idx="1"/>
          </p:nvPr>
        </p:nvSpPr>
        <p:spPr>
          <a:xfrm>
            <a:off x="457200" y="1340768"/>
            <a:ext cx="8229600" cy="5040560"/>
          </a:xfrm>
        </p:spPr>
        <p:txBody>
          <a:bodyPr>
            <a:normAutofit/>
          </a:bodyPr>
          <a:lstStyle/>
          <a:p>
            <a:pPr>
              <a:buNone/>
            </a:pPr>
            <a:r>
              <a:rPr lang="en-US" altLang="zh-CN" sz="1600" dirty="0" smtClean="0"/>
              <a:t>     </a:t>
            </a:r>
            <a:endParaRPr lang="en-US" altLang="zh-CN" sz="1700" dirty="0" smtClean="0"/>
          </a:p>
          <a:p>
            <a:pPr>
              <a:buNone/>
            </a:pPr>
            <a:r>
              <a:rPr lang="en-US" altLang="zh-CN" sz="2400" dirty="0" smtClean="0"/>
              <a:t>         2.</a:t>
            </a:r>
            <a:r>
              <a:rPr lang="zh-CN" altLang="en-US" sz="2400" u="sng" dirty="0" smtClean="0"/>
              <a:t>未参保</a:t>
            </a:r>
            <a:r>
              <a:rPr lang="zh-CN" altLang="en-US" sz="2400" dirty="0" smtClean="0"/>
              <a:t>的</a:t>
            </a:r>
            <a:r>
              <a:rPr lang="zh-CN" altLang="zh-CN" sz="2400" u="sng" dirty="0" smtClean="0"/>
              <a:t>超龄</a:t>
            </a:r>
            <a:r>
              <a:rPr lang="zh-CN" altLang="zh-CN" sz="2400" dirty="0" smtClean="0"/>
              <a:t>部分军队退役人员参保</a:t>
            </a:r>
            <a:r>
              <a:rPr lang="zh-CN" altLang="en-US" sz="2400" dirty="0" smtClean="0"/>
              <a:t>补费</a:t>
            </a:r>
            <a:r>
              <a:rPr lang="zh-CN" altLang="zh-CN" sz="2400" dirty="0" smtClean="0"/>
              <a:t>、退休政策：陕人社发〔</a:t>
            </a:r>
            <a:r>
              <a:rPr lang="en-US" altLang="zh-CN" sz="2400" dirty="0" smtClean="0"/>
              <a:t>2014</a:t>
            </a:r>
            <a:r>
              <a:rPr lang="zh-CN" altLang="zh-CN" sz="2400" dirty="0" smtClean="0"/>
              <a:t>〕</a:t>
            </a:r>
            <a:r>
              <a:rPr lang="en-US" altLang="zh-CN" sz="2400" dirty="0" smtClean="0"/>
              <a:t>56</a:t>
            </a:r>
            <a:r>
              <a:rPr lang="zh-CN" altLang="zh-CN" sz="2400" dirty="0" smtClean="0"/>
              <a:t>号</a:t>
            </a:r>
            <a:r>
              <a:rPr lang="zh-CN" altLang="en-US" sz="2400" dirty="0" smtClean="0"/>
              <a:t>。</a:t>
            </a:r>
            <a:endParaRPr lang="en-US" altLang="zh-CN" sz="2400" dirty="0" smtClean="0"/>
          </a:p>
          <a:p>
            <a:pPr>
              <a:buFont typeface="Wingdings" pitchFamily="2" charset="2"/>
              <a:buChar char="l"/>
            </a:pPr>
            <a:r>
              <a:rPr lang="en-US" altLang="zh-CN" sz="2400" dirty="0" smtClean="0"/>
              <a:t>    </a:t>
            </a:r>
            <a:r>
              <a:rPr lang="zh-CN" altLang="zh-CN" sz="2400" dirty="0" smtClean="0"/>
              <a:t>参保缴费人员范围：</a:t>
            </a:r>
            <a:r>
              <a:rPr lang="zh-CN" altLang="zh-CN" sz="2400" b="1" u="sng" dirty="0" smtClean="0"/>
              <a:t>安置</a:t>
            </a:r>
            <a:r>
              <a:rPr lang="zh-CN" altLang="zh-CN" sz="2400" dirty="0" smtClean="0"/>
              <a:t>在企业后又失业及</a:t>
            </a:r>
            <a:r>
              <a:rPr lang="zh-CN" altLang="zh-CN" sz="2400" b="1" u="sng" dirty="0" smtClean="0"/>
              <a:t>从事个体工商户</a:t>
            </a:r>
            <a:r>
              <a:rPr lang="zh-CN" altLang="zh-CN" sz="2400" dirty="0" smtClean="0"/>
              <a:t>或</a:t>
            </a:r>
            <a:r>
              <a:rPr lang="zh-CN" altLang="zh-CN" sz="2400" b="1" u="sng" dirty="0" smtClean="0"/>
              <a:t>灵活就业</a:t>
            </a:r>
            <a:r>
              <a:rPr lang="zh-CN" altLang="zh-CN" sz="2400" dirty="0" smtClean="0"/>
              <a:t>的</a:t>
            </a:r>
            <a:r>
              <a:rPr lang="zh-CN" altLang="zh-CN" sz="2400" b="1" u="sng" dirty="0" smtClean="0"/>
              <a:t>已超龄部分军队退役人员</a:t>
            </a:r>
            <a:r>
              <a:rPr lang="zh-CN" altLang="zh-CN" sz="2400" dirty="0" smtClean="0"/>
              <a:t>，可以以个人身份参加企业职工基本养老保险。</a:t>
            </a:r>
          </a:p>
          <a:p>
            <a:pPr>
              <a:buFont typeface="Wingdings" pitchFamily="2" charset="2"/>
              <a:buChar char="l"/>
            </a:pPr>
            <a:r>
              <a:rPr lang="en-US" altLang="zh-CN" sz="2400" dirty="0" smtClean="0"/>
              <a:t>    </a:t>
            </a:r>
            <a:r>
              <a:rPr lang="zh-CN" altLang="zh-CN" sz="2400" dirty="0" smtClean="0"/>
              <a:t>享受待遇条件：部分军队退役人员</a:t>
            </a:r>
            <a:r>
              <a:rPr lang="zh-CN" altLang="zh-CN" sz="2400" b="1" u="sng" dirty="0" smtClean="0"/>
              <a:t>年满</a:t>
            </a:r>
            <a:r>
              <a:rPr lang="en-US" altLang="zh-CN" sz="2400" b="1" u="sng" dirty="0" smtClean="0"/>
              <a:t>65</a:t>
            </a:r>
            <a:r>
              <a:rPr lang="zh-CN" altLang="zh-CN" sz="2400" b="1" u="sng" dirty="0" smtClean="0"/>
              <a:t>岁</a:t>
            </a:r>
            <a:r>
              <a:rPr lang="zh-CN" altLang="zh-CN" sz="2400" dirty="0" smtClean="0"/>
              <a:t>，缴费和视同缴费年限</a:t>
            </a:r>
            <a:r>
              <a:rPr lang="zh-CN" altLang="zh-CN" sz="2400" b="1" u="sng" dirty="0" smtClean="0"/>
              <a:t>不足</a:t>
            </a:r>
            <a:r>
              <a:rPr lang="en-US" altLang="zh-CN" sz="2400" b="1" u="sng" dirty="0" smtClean="0"/>
              <a:t>15</a:t>
            </a:r>
            <a:r>
              <a:rPr lang="zh-CN" altLang="zh-CN" sz="2400" b="1" u="sng" dirty="0" smtClean="0"/>
              <a:t>年</a:t>
            </a:r>
            <a:r>
              <a:rPr lang="zh-CN" altLang="zh-CN" sz="2400" dirty="0" smtClean="0"/>
              <a:t>的，可以上年度全省在岗职工平均工资的</a:t>
            </a:r>
            <a:r>
              <a:rPr lang="en-US" altLang="zh-CN" sz="2400" dirty="0" smtClean="0"/>
              <a:t>60%</a:t>
            </a:r>
            <a:r>
              <a:rPr lang="zh-CN" altLang="zh-CN" sz="2400" dirty="0" smtClean="0"/>
              <a:t>为基数，按照</a:t>
            </a:r>
            <a:r>
              <a:rPr lang="en-US" altLang="zh-CN" sz="2400" dirty="0" smtClean="0"/>
              <a:t>20%</a:t>
            </a:r>
            <a:r>
              <a:rPr lang="zh-CN" altLang="zh-CN" sz="2400" dirty="0" smtClean="0"/>
              <a:t>的比例缴费，</a:t>
            </a:r>
            <a:r>
              <a:rPr lang="zh-CN" altLang="zh-CN" sz="2400" b="1" u="sng" dirty="0" smtClean="0"/>
              <a:t>一次性缴满</a:t>
            </a:r>
            <a:r>
              <a:rPr lang="en-US" altLang="zh-CN" sz="2400" b="1" u="sng" dirty="0" smtClean="0"/>
              <a:t>15</a:t>
            </a:r>
            <a:r>
              <a:rPr lang="zh-CN" altLang="zh-CN" sz="2400" b="1" u="sng" dirty="0" smtClean="0"/>
              <a:t>年</a:t>
            </a:r>
            <a:r>
              <a:rPr lang="zh-CN" altLang="zh-CN" sz="2400" dirty="0" smtClean="0"/>
              <a:t>，按规定享受基本养老保险待遇。</a:t>
            </a:r>
          </a:p>
          <a:p>
            <a:pPr>
              <a:buFont typeface="Wingdings" pitchFamily="2" charset="2"/>
              <a:buChar char="l"/>
            </a:pPr>
            <a:r>
              <a:rPr lang="en-US" altLang="zh-CN" sz="2400" dirty="0" smtClean="0"/>
              <a:t>    </a:t>
            </a:r>
            <a:r>
              <a:rPr lang="zh-CN" altLang="zh-CN" sz="2400" dirty="0" smtClean="0"/>
              <a:t>此政策从</a:t>
            </a:r>
            <a:r>
              <a:rPr lang="en-US" altLang="zh-CN" sz="2400" dirty="0" smtClean="0"/>
              <a:t>2014</a:t>
            </a:r>
            <a:r>
              <a:rPr lang="zh-CN" altLang="zh-CN" sz="2400" dirty="0" smtClean="0"/>
              <a:t>年</a:t>
            </a:r>
            <a:r>
              <a:rPr lang="en-US" altLang="zh-CN" sz="2400" dirty="0" smtClean="0"/>
              <a:t>1</a:t>
            </a:r>
            <a:r>
              <a:rPr lang="zh-CN" altLang="zh-CN" sz="2400" dirty="0" smtClean="0"/>
              <a:t>月</a:t>
            </a:r>
            <a:r>
              <a:rPr lang="en-US" altLang="zh-CN" sz="2400" dirty="0" smtClean="0"/>
              <a:t>1</a:t>
            </a:r>
            <a:r>
              <a:rPr lang="zh-CN" altLang="zh-CN" sz="2400" dirty="0" smtClean="0"/>
              <a:t>日起执行。</a:t>
            </a:r>
            <a:endParaRPr lang="zh-CN" altLang="zh-CN"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94122"/>
          </a:xfrm>
        </p:spPr>
        <p:txBody>
          <a:bodyPr>
            <a:normAutofit fontScale="90000"/>
          </a:bodyPr>
          <a:lstStyle/>
          <a:p>
            <a:pPr algn="l"/>
            <a:r>
              <a:rPr lang="en-US" altLang="zh-CN" sz="3200" dirty="0" smtClean="0"/>
              <a:t>     </a:t>
            </a:r>
            <a:r>
              <a:rPr lang="zh-CN" altLang="zh-CN" sz="3200" dirty="0" smtClean="0"/>
              <a:t>三、财政补贴政策</a:t>
            </a:r>
            <a:r>
              <a:rPr lang="en-US" altLang="zh-CN" sz="3200" dirty="0" smtClean="0"/>
              <a:t/>
            </a:r>
            <a:br>
              <a:rPr lang="en-US" altLang="zh-CN" sz="3200" dirty="0" smtClean="0"/>
            </a:br>
            <a:r>
              <a:rPr lang="en-US" altLang="zh-CN" sz="3200" dirty="0" smtClean="0"/>
              <a:t>  </a:t>
            </a:r>
            <a:r>
              <a:rPr lang="zh-CN" altLang="zh-CN" sz="3100" dirty="0" smtClean="0"/>
              <a:t>（二）部分军队退役人员提前退休、财政补助政策</a:t>
            </a:r>
            <a:endParaRPr lang="zh-CN" altLang="en-US" sz="3100" dirty="0"/>
          </a:p>
        </p:txBody>
      </p:sp>
      <p:sp>
        <p:nvSpPr>
          <p:cNvPr id="3" name="内容占位符 2"/>
          <p:cNvSpPr>
            <a:spLocks noGrp="1"/>
          </p:cNvSpPr>
          <p:nvPr>
            <p:ph idx="1"/>
          </p:nvPr>
        </p:nvSpPr>
        <p:spPr/>
        <p:txBody>
          <a:bodyPr>
            <a:normAutofit/>
          </a:bodyPr>
          <a:lstStyle/>
          <a:p>
            <a:pPr>
              <a:buNone/>
            </a:pPr>
            <a:r>
              <a:rPr lang="en-US" altLang="zh-CN" sz="2000" dirty="0" smtClean="0"/>
              <a:t>           3.</a:t>
            </a:r>
            <a:r>
              <a:rPr lang="zh-CN" altLang="en-US" sz="2000" dirty="0" smtClean="0"/>
              <a:t>内退及财政补助政策：</a:t>
            </a:r>
            <a:r>
              <a:rPr lang="zh-CN" altLang="zh-CN" sz="2000" dirty="0" smtClean="0"/>
              <a:t>陕人社函〔</a:t>
            </a:r>
            <a:r>
              <a:rPr lang="en-US" altLang="zh-CN" sz="2000" dirty="0" smtClean="0"/>
              <a:t>2015</a:t>
            </a:r>
            <a:r>
              <a:rPr lang="zh-CN" altLang="zh-CN" sz="2000" dirty="0" smtClean="0"/>
              <a:t>〕</a:t>
            </a:r>
            <a:r>
              <a:rPr lang="en-US" altLang="zh-CN" sz="2000" dirty="0" smtClean="0"/>
              <a:t>691</a:t>
            </a:r>
            <a:r>
              <a:rPr lang="zh-CN" altLang="zh-CN" sz="2000" dirty="0" smtClean="0"/>
              <a:t>号</a:t>
            </a:r>
            <a:r>
              <a:rPr lang="zh-CN" altLang="en-US" sz="2000" dirty="0" smtClean="0"/>
              <a:t>。</a:t>
            </a:r>
            <a:endParaRPr lang="en-US" altLang="zh-CN" sz="2000" dirty="0" smtClean="0"/>
          </a:p>
          <a:p>
            <a:pPr>
              <a:buFont typeface="Wingdings" pitchFamily="2" charset="2"/>
              <a:buChar char="l"/>
            </a:pPr>
            <a:r>
              <a:rPr lang="en-US" altLang="zh-CN" sz="2000" dirty="0" smtClean="0"/>
              <a:t>    </a:t>
            </a:r>
            <a:r>
              <a:rPr lang="zh-CN" altLang="zh-CN" sz="2000" dirty="0" smtClean="0"/>
              <a:t>停止执行陕人社函〔</a:t>
            </a:r>
            <a:r>
              <a:rPr lang="en-US" altLang="zh-CN" sz="2000" dirty="0" smtClean="0"/>
              <a:t>2014</a:t>
            </a:r>
            <a:r>
              <a:rPr lang="zh-CN" altLang="zh-CN" sz="2000" dirty="0" smtClean="0"/>
              <a:t>〕</a:t>
            </a:r>
            <a:r>
              <a:rPr lang="en-US" altLang="zh-CN" sz="2000" dirty="0" smtClean="0"/>
              <a:t>677</a:t>
            </a:r>
            <a:r>
              <a:rPr lang="zh-CN" altLang="zh-CN" sz="2000" dirty="0" smtClean="0"/>
              <a:t>号文件中对部分军队退役人员办理</a:t>
            </a:r>
            <a:r>
              <a:rPr lang="zh-CN" altLang="zh-CN" sz="2000" b="1" u="sng" dirty="0" smtClean="0"/>
              <a:t>提前退休</a:t>
            </a:r>
            <a:r>
              <a:rPr lang="zh-CN" altLang="zh-CN" sz="2000" dirty="0" smtClean="0"/>
              <a:t>的规定。</a:t>
            </a:r>
          </a:p>
          <a:p>
            <a:pPr>
              <a:buFont typeface="Wingdings" pitchFamily="2" charset="2"/>
              <a:buChar char="l"/>
            </a:pPr>
            <a:r>
              <a:rPr lang="en-US" altLang="zh-CN" sz="2000" dirty="0" smtClean="0"/>
              <a:t>    </a:t>
            </a:r>
            <a:r>
              <a:rPr lang="zh-CN" altLang="zh-CN" sz="2000" dirty="0" smtClean="0"/>
              <a:t>对原按陕人社函〔</a:t>
            </a:r>
            <a:r>
              <a:rPr lang="en-US" altLang="zh-CN" sz="2000" dirty="0" smtClean="0"/>
              <a:t>2014</a:t>
            </a:r>
            <a:r>
              <a:rPr lang="zh-CN" altLang="zh-CN" sz="2000" dirty="0" smtClean="0"/>
              <a:t>〕</a:t>
            </a:r>
            <a:r>
              <a:rPr lang="en-US" altLang="zh-CN" sz="2000" dirty="0" smtClean="0"/>
              <a:t>677</a:t>
            </a:r>
            <a:r>
              <a:rPr lang="zh-CN" altLang="zh-CN" sz="2000" dirty="0" smtClean="0"/>
              <a:t>号文件规定办理了提前退休的部分军队退役人员，不再发放基本养老金，由养老保险经办机构按原标准发放生活补助。生活补助标准按照我省系统调整社会保障待遇办法调整。</a:t>
            </a:r>
          </a:p>
          <a:p>
            <a:pPr>
              <a:buFont typeface="Wingdings" pitchFamily="2" charset="2"/>
              <a:buChar char="l"/>
            </a:pPr>
            <a:r>
              <a:rPr lang="en-US" altLang="zh-CN" sz="2000" dirty="0" smtClean="0"/>
              <a:t>    </a:t>
            </a:r>
            <a:r>
              <a:rPr lang="zh-CN" altLang="zh-CN" sz="2000" dirty="0" smtClean="0"/>
              <a:t>按</a:t>
            </a:r>
            <a:r>
              <a:rPr lang="en-US" altLang="zh-CN" sz="2000" dirty="0" smtClean="0"/>
              <a:t>691</a:t>
            </a:r>
            <a:r>
              <a:rPr lang="zh-CN" altLang="zh-CN" sz="2000" dirty="0" smtClean="0"/>
              <a:t>号文件规定办理了内退的部分军队退役人员，内退期间可参照陕人社发〔</a:t>
            </a:r>
            <a:r>
              <a:rPr lang="en-US" altLang="zh-CN" sz="2000" dirty="0" smtClean="0"/>
              <a:t>2012</a:t>
            </a:r>
            <a:r>
              <a:rPr lang="zh-CN" altLang="zh-CN" sz="2000" dirty="0" smtClean="0"/>
              <a:t>〕</a:t>
            </a:r>
            <a:r>
              <a:rPr lang="en-US" altLang="zh-CN" sz="2000" dirty="0" smtClean="0"/>
              <a:t>2</a:t>
            </a:r>
            <a:r>
              <a:rPr lang="zh-CN" altLang="zh-CN" sz="2000" dirty="0" smtClean="0"/>
              <a:t>号文件规定的比例和基数，由财政补助缴纳内退期间的基本养老、基本医疗保险费。</a:t>
            </a:r>
            <a:endParaRPr lang="en-US" altLang="zh-CN" sz="2000" dirty="0" smtClean="0"/>
          </a:p>
          <a:p>
            <a:pPr>
              <a:buFont typeface="Wingdings" pitchFamily="2" charset="2"/>
              <a:buChar char="l"/>
            </a:pPr>
            <a:r>
              <a:rPr lang="en-US" altLang="zh-CN" sz="2000" dirty="0" smtClean="0"/>
              <a:t>    </a:t>
            </a:r>
            <a:r>
              <a:rPr lang="zh-CN" altLang="zh-CN" sz="2000" dirty="0" smtClean="0"/>
              <a:t>发放生活补助及对涉核、</a:t>
            </a:r>
            <a:r>
              <a:rPr lang="en-US" altLang="zh-CN" sz="2000" dirty="0" smtClean="0"/>
              <a:t>5-6</a:t>
            </a:r>
            <a:r>
              <a:rPr lang="zh-CN" altLang="zh-CN" sz="2000" dirty="0" smtClean="0"/>
              <a:t>级军残人员补助缴纳基本养老、基本医疗保险费所需资金，中、省企业由省财政全额负担，市县属企业及以个人身份在市县参保人员，由省财政补助</a:t>
            </a:r>
            <a:r>
              <a:rPr lang="en-US" altLang="zh-CN" sz="2000" dirty="0" smtClean="0"/>
              <a:t>50%</a:t>
            </a:r>
            <a:r>
              <a:rPr lang="zh-CN" altLang="zh-CN" sz="2000" dirty="0" smtClean="0"/>
              <a:t>，其余</a:t>
            </a:r>
            <a:r>
              <a:rPr lang="en-US" altLang="zh-CN" sz="2000" dirty="0" smtClean="0"/>
              <a:t>50%</a:t>
            </a:r>
            <a:r>
              <a:rPr lang="zh-CN" altLang="zh-CN" sz="2000" dirty="0" smtClean="0"/>
              <a:t>资金由参保对应的同级财政负担。</a:t>
            </a:r>
          </a:p>
          <a:p>
            <a:pPr>
              <a:buFont typeface="Wingdings" pitchFamily="2" charset="2"/>
              <a:buChar char="l"/>
            </a:pPr>
            <a:r>
              <a:rPr lang="en-US" altLang="zh-CN" sz="2000" dirty="0" smtClean="0"/>
              <a:t>   </a:t>
            </a:r>
            <a:r>
              <a:rPr lang="zh-CN" altLang="zh-CN" sz="2000" dirty="0" smtClean="0"/>
              <a:t>此政策自</a:t>
            </a:r>
            <a:r>
              <a:rPr lang="en-US" altLang="zh-CN" sz="2000" dirty="0" smtClean="0"/>
              <a:t>2015</a:t>
            </a:r>
            <a:r>
              <a:rPr lang="zh-CN" altLang="zh-CN" sz="2000" dirty="0" smtClean="0"/>
              <a:t>年</a:t>
            </a:r>
            <a:r>
              <a:rPr lang="en-US" altLang="zh-CN" sz="2000" dirty="0" smtClean="0"/>
              <a:t>8</a:t>
            </a:r>
            <a:r>
              <a:rPr lang="zh-CN" altLang="zh-CN" sz="2000" dirty="0" smtClean="0"/>
              <a:t>月</a:t>
            </a:r>
            <a:r>
              <a:rPr lang="en-US" altLang="zh-CN" sz="2000" dirty="0" smtClean="0"/>
              <a:t>11</a:t>
            </a:r>
            <a:r>
              <a:rPr lang="zh-CN" altLang="zh-CN" sz="2000" dirty="0" smtClean="0"/>
              <a:t>日印发之日起执行。</a:t>
            </a:r>
            <a:endParaRPr lang="en-US" altLang="zh-CN" sz="2000" dirty="0" smtClean="0"/>
          </a:p>
          <a:p>
            <a:pPr>
              <a:buNone/>
            </a:pPr>
            <a:endParaRPr lang="zh-CN" alt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r>
              <a:rPr lang="en-US" altLang="zh-CN" sz="3200" dirty="0" smtClean="0"/>
              <a:t>    </a:t>
            </a:r>
            <a:r>
              <a:rPr lang="zh-CN" altLang="zh-CN" sz="3200" dirty="0" smtClean="0"/>
              <a:t>三、财政补贴政策</a:t>
            </a:r>
            <a:r>
              <a:rPr lang="en-US" altLang="zh-CN" sz="3200" dirty="0" smtClean="0"/>
              <a:t/>
            </a:r>
            <a:br>
              <a:rPr lang="en-US" altLang="zh-CN" sz="3200" dirty="0" smtClean="0"/>
            </a:br>
            <a:r>
              <a:rPr lang="en-US" altLang="zh-CN" sz="3200" dirty="0" smtClean="0"/>
              <a:t>  </a:t>
            </a:r>
            <a:r>
              <a:rPr lang="zh-CN" altLang="zh-CN" sz="2800" dirty="0" smtClean="0"/>
              <a:t>（二）部分军队退役人员提前退休、财政补助政策</a:t>
            </a:r>
            <a:endParaRPr lang="zh-CN" altLang="en-US" sz="2800" dirty="0"/>
          </a:p>
        </p:txBody>
      </p:sp>
      <p:sp>
        <p:nvSpPr>
          <p:cNvPr id="3" name="内容占位符 2"/>
          <p:cNvSpPr>
            <a:spLocks noGrp="1"/>
          </p:cNvSpPr>
          <p:nvPr>
            <p:ph idx="1"/>
          </p:nvPr>
        </p:nvSpPr>
        <p:spPr>
          <a:xfrm>
            <a:off x="457200" y="1340768"/>
            <a:ext cx="8229600" cy="5184576"/>
          </a:xfrm>
        </p:spPr>
        <p:txBody>
          <a:bodyPr>
            <a:noAutofit/>
          </a:bodyPr>
          <a:lstStyle/>
          <a:p>
            <a:pPr>
              <a:buNone/>
            </a:pPr>
            <a:r>
              <a:rPr lang="en-US" altLang="zh-CN" sz="2000" dirty="0" smtClean="0"/>
              <a:t>           </a:t>
            </a:r>
          </a:p>
          <a:p>
            <a:pPr>
              <a:buNone/>
            </a:pPr>
            <a:r>
              <a:rPr lang="en-US" altLang="zh-CN" sz="2000" dirty="0" smtClean="0"/>
              <a:t>           4.</a:t>
            </a:r>
            <a:r>
              <a:rPr lang="zh-CN" altLang="en-US" sz="2000" dirty="0" smtClean="0"/>
              <a:t>曾参加</a:t>
            </a:r>
            <a:r>
              <a:rPr lang="zh-CN" altLang="zh-CN" sz="2000" dirty="0" smtClean="0"/>
              <a:t>对越自卫反击战</a:t>
            </a:r>
            <a:r>
              <a:rPr lang="zh-CN" altLang="en-US" sz="2000" smtClean="0"/>
              <a:t>退役人员财政补贴政策</a:t>
            </a:r>
            <a:r>
              <a:rPr lang="zh-CN" altLang="en-US" sz="2000" dirty="0" smtClean="0"/>
              <a:t>：</a:t>
            </a:r>
            <a:r>
              <a:rPr lang="zh-CN" altLang="zh-CN" sz="2000" dirty="0" smtClean="0"/>
              <a:t>陕人社发〔</a:t>
            </a:r>
            <a:r>
              <a:rPr lang="en-US" altLang="zh-CN" sz="2000" dirty="0" smtClean="0"/>
              <a:t>2012</a:t>
            </a:r>
            <a:r>
              <a:rPr lang="zh-CN" altLang="zh-CN" sz="2000" dirty="0" smtClean="0"/>
              <a:t>〕</a:t>
            </a:r>
            <a:r>
              <a:rPr lang="en-US" altLang="zh-CN" sz="2000" dirty="0" smtClean="0"/>
              <a:t>2</a:t>
            </a:r>
            <a:r>
              <a:rPr lang="zh-CN" altLang="zh-CN" sz="2000" dirty="0" smtClean="0"/>
              <a:t>号</a:t>
            </a:r>
            <a:r>
              <a:rPr lang="zh-CN" altLang="en-US" sz="2000" dirty="0" smtClean="0"/>
              <a:t>。</a:t>
            </a:r>
            <a:endParaRPr lang="en-US" altLang="zh-CN" sz="2000" dirty="0" smtClean="0"/>
          </a:p>
          <a:p>
            <a:pPr>
              <a:buFont typeface="Wingdings" pitchFamily="2" charset="2"/>
              <a:buChar char="l"/>
            </a:pPr>
            <a:r>
              <a:rPr lang="en-US" altLang="zh-CN" sz="2000" dirty="0" smtClean="0"/>
              <a:t>     </a:t>
            </a:r>
            <a:r>
              <a:rPr lang="zh-CN" altLang="zh-CN" sz="2000" dirty="0" smtClean="0"/>
              <a:t>人员范围：</a:t>
            </a:r>
            <a:r>
              <a:rPr lang="zh-CN" altLang="zh-CN" sz="2000" b="1" dirty="0" smtClean="0"/>
              <a:t>曾参加对越自卫反击战</a:t>
            </a:r>
            <a:r>
              <a:rPr lang="zh-CN" altLang="zh-CN" sz="2000" u="sng" dirty="0" smtClean="0"/>
              <a:t>安置</a:t>
            </a:r>
            <a:r>
              <a:rPr lang="zh-CN" altLang="zh-CN" sz="2000" dirty="0" smtClean="0"/>
              <a:t>在城镇企业的部分退</a:t>
            </a:r>
            <a:r>
              <a:rPr lang="zh-CN" altLang="en-US" sz="2000" dirty="0" smtClean="0"/>
              <a:t>役</a:t>
            </a:r>
            <a:r>
              <a:rPr lang="zh-CN" altLang="zh-CN" sz="2000" dirty="0" smtClean="0"/>
              <a:t>人员（不含军转干部、自主择业人员，简称对越作战退役人员）。</a:t>
            </a:r>
            <a:endParaRPr lang="en-US" altLang="zh-CN" sz="2000" dirty="0" smtClean="0"/>
          </a:p>
          <a:p>
            <a:pPr>
              <a:buFont typeface="Wingdings" pitchFamily="2" charset="2"/>
              <a:buChar char="l"/>
            </a:pPr>
            <a:r>
              <a:rPr lang="en-US" altLang="zh-CN" sz="2000" dirty="0" smtClean="0"/>
              <a:t>    </a:t>
            </a:r>
            <a:r>
              <a:rPr lang="zh-CN" altLang="zh-CN" sz="2000" dirty="0" smtClean="0"/>
              <a:t>财政补贴</a:t>
            </a:r>
            <a:r>
              <a:rPr lang="zh-CN" altLang="en-US" sz="2000" dirty="0" smtClean="0"/>
              <a:t>办法：</a:t>
            </a:r>
            <a:endParaRPr lang="en-US" altLang="zh-CN" sz="2000" dirty="0" smtClean="0"/>
          </a:p>
          <a:p>
            <a:pPr>
              <a:buNone/>
            </a:pPr>
            <a:r>
              <a:rPr lang="en-US" altLang="zh-CN" sz="2000" dirty="0" smtClean="0"/>
              <a:t>           </a:t>
            </a:r>
            <a:r>
              <a:rPr lang="zh-CN" altLang="zh-CN" sz="2000" dirty="0" smtClean="0"/>
              <a:t>企业在职人员财政补贴办法：企业确有困难无力解决对越作战退役人员参加社会保险缴费的，参加基本养老保险、医疗保险、失业保险时，个人分别以相关缴费基数的</a:t>
            </a:r>
            <a:r>
              <a:rPr lang="en-US" altLang="zh-CN" sz="2000" dirty="0" smtClean="0"/>
              <a:t>2%</a:t>
            </a:r>
            <a:r>
              <a:rPr lang="zh-CN" altLang="zh-CN" sz="2000" dirty="0" smtClean="0"/>
              <a:t>、</a:t>
            </a:r>
            <a:r>
              <a:rPr lang="en-US" altLang="zh-CN" sz="2000" dirty="0" smtClean="0"/>
              <a:t>1%</a:t>
            </a:r>
            <a:r>
              <a:rPr lang="zh-CN" altLang="zh-CN" sz="2000" dirty="0" smtClean="0"/>
              <a:t>、</a:t>
            </a:r>
            <a:r>
              <a:rPr lang="en-US" altLang="zh-CN" sz="2000" dirty="0" smtClean="0"/>
              <a:t>1%</a:t>
            </a:r>
            <a:r>
              <a:rPr lang="zh-CN" altLang="zh-CN" sz="2000" dirty="0" smtClean="0"/>
              <a:t>补缴历年保险费，其余部分由省财政负担。</a:t>
            </a:r>
            <a:r>
              <a:rPr lang="en-US" altLang="zh-CN" sz="2000" dirty="0" smtClean="0"/>
              <a:t>   </a:t>
            </a:r>
            <a:br>
              <a:rPr lang="en-US" altLang="zh-CN" sz="2000" dirty="0" smtClean="0"/>
            </a:br>
            <a:r>
              <a:rPr lang="en-US" altLang="zh-CN" sz="2000" dirty="0" smtClean="0"/>
              <a:t>     </a:t>
            </a:r>
            <a:r>
              <a:rPr lang="zh-CN" altLang="zh-CN" sz="2000" dirty="0" smtClean="0"/>
              <a:t>以个体身份参保人员财政补贴办法：原安置在城镇企业、现已与企业终止或解除劳动关系的对越作战退役人员参加职工基本养老保险、医疗保险时，个人分别以相关缴费基数的</a:t>
            </a:r>
            <a:r>
              <a:rPr lang="en-US" altLang="zh-CN" sz="2000" dirty="0" smtClean="0"/>
              <a:t>2%</a:t>
            </a:r>
            <a:r>
              <a:rPr lang="zh-CN" altLang="zh-CN" sz="2000" dirty="0" smtClean="0"/>
              <a:t>、</a:t>
            </a:r>
            <a:r>
              <a:rPr lang="en-US" altLang="zh-CN" sz="2000" dirty="0" smtClean="0"/>
              <a:t>1%</a:t>
            </a:r>
            <a:r>
              <a:rPr lang="zh-CN" altLang="zh-CN" sz="2000" dirty="0" smtClean="0"/>
              <a:t>补缴保险费，其余部分由省财政负担。 </a:t>
            </a:r>
            <a:r>
              <a:rPr lang="en-US" altLang="zh-CN" sz="2000" dirty="0" smtClean="0"/>
              <a:t/>
            </a:r>
            <a:br>
              <a:rPr lang="en-US" altLang="zh-CN" sz="2000" dirty="0" smtClean="0"/>
            </a:br>
            <a:r>
              <a:rPr lang="en-US" altLang="zh-CN" sz="1600" dirty="0" smtClean="0"/>
              <a:t/>
            </a:r>
            <a:br>
              <a:rPr lang="en-US" altLang="zh-CN" sz="1600" dirty="0" smtClean="0"/>
            </a:br>
            <a:endParaRPr lang="zh-CN" altLang="zh-CN"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en-US" altLang="zh-CN" sz="3600" dirty="0" smtClean="0"/>
              <a:t>      </a:t>
            </a:r>
            <a:r>
              <a:rPr lang="zh-CN" altLang="zh-CN" sz="3600" dirty="0" smtClean="0"/>
              <a:t>四、其他政策</a:t>
            </a:r>
            <a:r>
              <a:rPr lang="zh-CN" altLang="zh-CN" dirty="0" smtClean="0"/>
              <a:t/>
            </a:r>
            <a:br>
              <a:rPr lang="zh-CN" altLang="zh-CN" dirty="0" smtClean="0"/>
            </a:br>
            <a:r>
              <a:rPr lang="zh-CN" altLang="zh-CN" dirty="0" smtClean="0"/>
              <a:t> </a:t>
            </a:r>
            <a:r>
              <a:rPr lang="en-US" altLang="zh-CN" dirty="0" smtClean="0"/>
              <a:t>   </a:t>
            </a:r>
            <a:r>
              <a:rPr lang="zh-CN" altLang="zh-CN" sz="3100" dirty="0" smtClean="0"/>
              <a:t>（一）全民参保登记</a:t>
            </a:r>
            <a:endParaRPr lang="zh-CN" altLang="en-US" sz="3100" dirty="0"/>
          </a:p>
        </p:txBody>
      </p:sp>
      <p:sp>
        <p:nvSpPr>
          <p:cNvPr id="3" name="内容占位符 2"/>
          <p:cNvSpPr>
            <a:spLocks noGrp="1"/>
          </p:cNvSpPr>
          <p:nvPr>
            <p:ph idx="1"/>
          </p:nvPr>
        </p:nvSpPr>
        <p:spPr/>
        <p:txBody>
          <a:bodyPr>
            <a:normAutofit/>
          </a:bodyPr>
          <a:lstStyle/>
          <a:p>
            <a:pPr>
              <a:buFont typeface="Wingdings" pitchFamily="2" charset="2"/>
              <a:buChar char="l"/>
            </a:pPr>
            <a:r>
              <a:rPr lang="zh-CN" altLang="en-US" sz="2000" dirty="0" smtClean="0"/>
              <a:t>    政策依据：</a:t>
            </a:r>
            <a:r>
              <a:rPr lang="zh-CN" altLang="zh-CN" sz="2000" dirty="0" smtClean="0"/>
              <a:t>人社部发〔</a:t>
            </a:r>
            <a:r>
              <a:rPr lang="en-US" altLang="zh-CN" sz="2000" dirty="0" smtClean="0"/>
              <a:t>2014</a:t>
            </a:r>
            <a:r>
              <a:rPr lang="zh-CN" altLang="zh-CN" sz="2000" dirty="0" smtClean="0"/>
              <a:t>〕</a:t>
            </a:r>
            <a:r>
              <a:rPr lang="en-US" altLang="zh-CN" sz="2000" dirty="0" smtClean="0"/>
              <a:t>40</a:t>
            </a:r>
            <a:r>
              <a:rPr lang="zh-CN" altLang="zh-CN" sz="2000" dirty="0" smtClean="0"/>
              <a:t>号、陕人社发〔</a:t>
            </a:r>
            <a:r>
              <a:rPr lang="en-US" altLang="zh-CN" sz="2000" dirty="0" smtClean="0"/>
              <a:t>2015</a:t>
            </a:r>
            <a:r>
              <a:rPr lang="zh-CN" altLang="zh-CN" sz="2000" dirty="0" smtClean="0"/>
              <a:t>〕</a:t>
            </a:r>
            <a:r>
              <a:rPr lang="en-US" altLang="zh-CN" sz="2000" dirty="0" smtClean="0"/>
              <a:t>54</a:t>
            </a:r>
            <a:r>
              <a:rPr lang="zh-CN" altLang="zh-CN" sz="2000" dirty="0" smtClean="0"/>
              <a:t>号</a:t>
            </a:r>
            <a:r>
              <a:rPr lang="zh-CN" altLang="en-US" sz="2000" dirty="0" smtClean="0"/>
              <a:t>。</a:t>
            </a:r>
            <a:endParaRPr lang="en-US" altLang="zh-CN" sz="2000" dirty="0" smtClean="0"/>
          </a:p>
          <a:p>
            <a:pPr>
              <a:buFont typeface="Wingdings" pitchFamily="2" charset="2"/>
              <a:buChar char="u"/>
            </a:pPr>
            <a:r>
              <a:rPr lang="en-US" altLang="zh-CN" sz="2000" dirty="0" smtClean="0"/>
              <a:t>    </a:t>
            </a:r>
            <a:r>
              <a:rPr lang="zh-CN" altLang="zh-CN" sz="2000" dirty="0" smtClean="0"/>
              <a:t>什么是“全民参保登记”</a:t>
            </a:r>
            <a:r>
              <a:rPr lang="en-US" altLang="zh-CN" sz="2000" dirty="0" smtClean="0"/>
              <a:t>?</a:t>
            </a:r>
            <a:endParaRPr lang="zh-CN" altLang="zh-CN" sz="2000" dirty="0" smtClean="0"/>
          </a:p>
          <a:p>
            <a:pPr>
              <a:buNone/>
            </a:pPr>
            <a:r>
              <a:rPr lang="en-US" altLang="zh-CN" sz="2000" dirty="0" smtClean="0"/>
              <a:t>          </a:t>
            </a:r>
            <a:r>
              <a:rPr lang="zh-CN" altLang="zh-CN" sz="2000" dirty="0" smtClean="0"/>
              <a:t>“全民参保登记”是依据社会保险法等法律法规规定，以社会保险全覆盖为目标，通过信息比对、入户调查、数据集中管理和动态更新等措施，对各类群体参加社会保险情况进行记录、核查和规范管理，从而推进职工和城乡居民全面、持续参保的专项行动。</a:t>
            </a:r>
            <a:endParaRPr lang="en-US" altLang="zh-CN" sz="2000" dirty="0" smtClean="0"/>
          </a:p>
          <a:p>
            <a:pPr>
              <a:buFont typeface="Wingdings" pitchFamily="2" charset="2"/>
              <a:buChar char="u"/>
            </a:pPr>
            <a:r>
              <a:rPr lang="en-US" altLang="zh-CN" sz="2000" dirty="0" smtClean="0"/>
              <a:t>     </a:t>
            </a:r>
            <a:r>
              <a:rPr lang="zh-CN" altLang="zh-CN" sz="2000" dirty="0" smtClean="0"/>
              <a:t>登记的范围和内容。主要范围是我市户籍人员、非我市户籍常住人员和就业人员。登记的主要</a:t>
            </a:r>
            <a:r>
              <a:rPr lang="zh-CN" altLang="zh-CN" sz="2000" smtClean="0"/>
              <a:t>内容 </a:t>
            </a:r>
            <a:r>
              <a:rPr lang="zh-CN" altLang="en-US" sz="2000" smtClean="0"/>
              <a:t>：</a:t>
            </a:r>
            <a:r>
              <a:rPr lang="zh-CN" altLang="zh-CN" sz="2000" smtClean="0"/>
              <a:t>一</a:t>
            </a:r>
            <a:r>
              <a:rPr lang="zh-CN" altLang="zh-CN" sz="2000" dirty="0" smtClean="0"/>
              <a:t>是个人基础信息。包括姓名、性别、身份证号码、户口所在地、常住所在地地址、联系方式等。二是个人参保信息。包括当前参加社会保险的险种</a:t>
            </a:r>
            <a:r>
              <a:rPr lang="en-US" altLang="zh-CN" sz="2000" dirty="0" smtClean="0"/>
              <a:t>(</a:t>
            </a:r>
            <a:r>
              <a:rPr lang="zh-CN" altLang="zh-CN" sz="2000" dirty="0" smtClean="0"/>
              <a:t>养老保险、医疗保险、失业保险、工伤保险、生育保险</a:t>
            </a:r>
            <a:r>
              <a:rPr lang="en-US" altLang="zh-CN" sz="2000" dirty="0" smtClean="0"/>
              <a:t>)</a:t>
            </a:r>
            <a:r>
              <a:rPr lang="zh-CN" altLang="zh-CN" sz="2000" dirty="0" smtClean="0"/>
              <a:t>、参保状态、未参保原因等。三是人员就业信息。包括登记对象的当前就业状态、单位名称、未就业原因等。</a:t>
            </a:r>
            <a:endParaRPr lang="zh-CN" alt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3200" dirty="0" smtClean="0"/>
              <a:t>      </a:t>
            </a:r>
            <a:r>
              <a:rPr lang="zh-CN" altLang="zh-CN" sz="3200" dirty="0" smtClean="0"/>
              <a:t>四、其他政策</a:t>
            </a:r>
            <a:br>
              <a:rPr lang="zh-CN" altLang="zh-CN" sz="3200" dirty="0" smtClean="0"/>
            </a:br>
            <a:r>
              <a:rPr lang="zh-CN" altLang="zh-CN" sz="3200" dirty="0" smtClean="0"/>
              <a:t> </a:t>
            </a:r>
            <a:r>
              <a:rPr lang="en-US" altLang="zh-CN" sz="3200" dirty="0" smtClean="0"/>
              <a:t>   </a:t>
            </a:r>
            <a:r>
              <a:rPr lang="zh-CN" altLang="zh-CN" sz="2800" dirty="0" smtClean="0"/>
              <a:t>（一）全民参保登记</a:t>
            </a:r>
            <a:endParaRPr lang="zh-CN" altLang="en-US" sz="2800" dirty="0"/>
          </a:p>
        </p:txBody>
      </p:sp>
      <p:sp>
        <p:nvSpPr>
          <p:cNvPr id="3" name="内容占位符 2"/>
          <p:cNvSpPr>
            <a:spLocks noGrp="1"/>
          </p:cNvSpPr>
          <p:nvPr>
            <p:ph idx="1"/>
          </p:nvPr>
        </p:nvSpPr>
        <p:spPr>
          <a:xfrm>
            <a:off x="457200" y="1844824"/>
            <a:ext cx="8229600" cy="4281339"/>
          </a:xfrm>
        </p:spPr>
        <p:txBody>
          <a:bodyPr/>
          <a:lstStyle/>
          <a:p>
            <a:pPr>
              <a:buFont typeface="Wingdings" pitchFamily="2" charset="2"/>
              <a:buChar char="u"/>
            </a:pPr>
            <a:r>
              <a:rPr lang="zh-CN" altLang="zh-CN" sz="2400" dirty="0" smtClean="0"/>
              <a:t>实施步骤</a:t>
            </a:r>
            <a:r>
              <a:rPr lang="zh-CN" altLang="en-US" sz="2400" dirty="0" smtClean="0"/>
              <a:t>：</a:t>
            </a:r>
            <a:r>
              <a:rPr lang="zh-CN" altLang="zh-CN" sz="2400" dirty="0" smtClean="0"/>
              <a:t>根据全省的统一部署，我市全民参保登记工作从</a:t>
            </a:r>
            <a:r>
              <a:rPr lang="en-US" altLang="zh-CN" sz="2400" dirty="0" smtClean="0"/>
              <a:t>2016</a:t>
            </a:r>
            <a:r>
              <a:rPr lang="zh-CN" altLang="zh-CN" sz="2400" dirty="0" smtClean="0"/>
              <a:t>年</a:t>
            </a:r>
            <a:r>
              <a:rPr lang="en-US" altLang="zh-CN" sz="2400" dirty="0" smtClean="0"/>
              <a:t>4</a:t>
            </a:r>
            <a:r>
              <a:rPr lang="zh-CN" altLang="zh-CN" sz="2400" dirty="0" smtClean="0"/>
              <a:t>月开始至</a:t>
            </a:r>
            <a:r>
              <a:rPr lang="en-US" altLang="zh-CN" sz="2400" dirty="0" smtClean="0"/>
              <a:t>2017</a:t>
            </a:r>
            <a:r>
              <a:rPr lang="zh-CN" altLang="zh-CN" sz="2400" dirty="0" smtClean="0"/>
              <a:t>年</a:t>
            </a:r>
            <a:r>
              <a:rPr lang="en-US" altLang="zh-CN" sz="2400" dirty="0" smtClean="0"/>
              <a:t>6</a:t>
            </a:r>
            <a:r>
              <a:rPr lang="zh-CN" altLang="zh-CN" sz="2400" dirty="0" smtClean="0"/>
              <a:t>月</a:t>
            </a:r>
            <a:r>
              <a:rPr lang="zh-CN" altLang="en-US" sz="2400" dirty="0" smtClean="0"/>
              <a:t>底</a:t>
            </a:r>
            <a:r>
              <a:rPr lang="zh-CN" altLang="zh-CN" sz="2400" dirty="0" smtClean="0"/>
              <a:t>结束，共分四个阶段进行。</a:t>
            </a:r>
          </a:p>
          <a:p>
            <a:pPr>
              <a:buNone/>
            </a:pPr>
            <a:r>
              <a:rPr lang="en-US" altLang="zh-CN" sz="2400" dirty="0" smtClean="0"/>
              <a:t>            </a:t>
            </a:r>
            <a:r>
              <a:rPr lang="zh-CN" altLang="zh-CN" sz="2400" dirty="0" smtClean="0"/>
              <a:t>第一阶段：启动实施阶段。（</a:t>
            </a:r>
            <a:r>
              <a:rPr lang="en-US" altLang="zh-CN" sz="2400" dirty="0" smtClean="0"/>
              <a:t>2016</a:t>
            </a:r>
            <a:r>
              <a:rPr lang="zh-CN" altLang="zh-CN" sz="2400" dirty="0" smtClean="0"/>
              <a:t>年</a:t>
            </a:r>
            <a:r>
              <a:rPr lang="en-US" altLang="zh-CN" sz="2400" dirty="0" smtClean="0"/>
              <a:t>4</a:t>
            </a:r>
            <a:r>
              <a:rPr lang="zh-CN" altLang="zh-CN" sz="2400" dirty="0" smtClean="0"/>
              <a:t>月</a:t>
            </a:r>
            <a:r>
              <a:rPr lang="en-US" altLang="zh-CN" sz="2400" dirty="0" smtClean="0"/>
              <a:t>-8</a:t>
            </a:r>
            <a:r>
              <a:rPr lang="zh-CN" altLang="zh-CN" sz="2400" dirty="0" smtClean="0"/>
              <a:t>月）</a:t>
            </a:r>
            <a:r>
              <a:rPr lang="en-US" altLang="zh-CN" sz="2400" dirty="0" smtClean="0"/>
              <a:t>           </a:t>
            </a:r>
            <a:endParaRPr lang="zh-CN" altLang="zh-CN" sz="2400" dirty="0" smtClean="0"/>
          </a:p>
          <a:p>
            <a:pPr>
              <a:buNone/>
            </a:pPr>
            <a:r>
              <a:rPr lang="en-US" altLang="zh-CN" sz="2400" dirty="0" smtClean="0"/>
              <a:t>            </a:t>
            </a:r>
            <a:r>
              <a:rPr lang="zh-CN" altLang="zh-CN" sz="2400" dirty="0" smtClean="0"/>
              <a:t>第二阶段：数据整合比对阶段。</a:t>
            </a:r>
            <a:r>
              <a:rPr lang="en-US" altLang="zh-CN" sz="2400" dirty="0" smtClean="0"/>
              <a:t>(2016</a:t>
            </a:r>
            <a:r>
              <a:rPr lang="zh-CN" altLang="zh-CN" sz="2400" dirty="0" smtClean="0"/>
              <a:t>年</a:t>
            </a:r>
            <a:r>
              <a:rPr lang="en-US" altLang="zh-CN" sz="2400" dirty="0" smtClean="0"/>
              <a:t>9</a:t>
            </a:r>
            <a:r>
              <a:rPr lang="zh-CN" altLang="zh-CN" sz="2400" dirty="0" smtClean="0"/>
              <a:t>月</a:t>
            </a:r>
            <a:r>
              <a:rPr lang="en-US" altLang="zh-CN" sz="2400" dirty="0" smtClean="0"/>
              <a:t>-11</a:t>
            </a:r>
            <a:r>
              <a:rPr lang="zh-CN" altLang="zh-CN" sz="2400" dirty="0" smtClean="0"/>
              <a:t>月</a:t>
            </a:r>
            <a:r>
              <a:rPr lang="en-US" altLang="zh-CN" sz="2400" dirty="0" smtClean="0"/>
              <a:t>)</a:t>
            </a:r>
          </a:p>
          <a:p>
            <a:pPr>
              <a:buNone/>
            </a:pPr>
            <a:r>
              <a:rPr lang="en-US" altLang="zh-CN" sz="2400" dirty="0" smtClean="0"/>
              <a:t>            </a:t>
            </a:r>
            <a:r>
              <a:rPr lang="zh-CN" altLang="zh-CN" sz="2400" dirty="0" smtClean="0"/>
              <a:t>第三阶段：入户调查阶段。</a:t>
            </a:r>
            <a:r>
              <a:rPr lang="en-US" altLang="zh-CN" sz="2400" dirty="0" smtClean="0"/>
              <a:t>(2016</a:t>
            </a:r>
            <a:r>
              <a:rPr lang="zh-CN" altLang="zh-CN" sz="2400" dirty="0" smtClean="0"/>
              <a:t>年</a:t>
            </a:r>
            <a:r>
              <a:rPr lang="en-US" altLang="zh-CN" sz="2400" dirty="0" smtClean="0"/>
              <a:t>12</a:t>
            </a:r>
            <a:r>
              <a:rPr lang="zh-CN" altLang="zh-CN" sz="2400" dirty="0" smtClean="0"/>
              <a:t>月</a:t>
            </a:r>
            <a:r>
              <a:rPr lang="en-US" altLang="zh-CN" sz="2400" dirty="0" smtClean="0"/>
              <a:t>-2017</a:t>
            </a:r>
            <a:r>
              <a:rPr lang="zh-CN" altLang="zh-CN" sz="2400" dirty="0" smtClean="0"/>
              <a:t>年</a:t>
            </a:r>
            <a:r>
              <a:rPr lang="en-US" altLang="zh-CN" sz="2400" dirty="0" smtClean="0"/>
              <a:t>3</a:t>
            </a:r>
            <a:r>
              <a:rPr lang="zh-CN" altLang="zh-CN" sz="2400" dirty="0" smtClean="0"/>
              <a:t>月</a:t>
            </a:r>
            <a:r>
              <a:rPr lang="en-US" altLang="zh-CN" sz="2400" dirty="0" smtClean="0"/>
              <a:t>)            </a:t>
            </a:r>
            <a:endParaRPr lang="zh-CN" altLang="zh-CN" sz="2400" dirty="0" smtClean="0"/>
          </a:p>
          <a:p>
            <a:pPr>
              <a:buNone/>
            </a:pPr>
            <a:r>
              <a:rPr lang="en-US" altLang="zh-CN" sz="2400" dirty="0" smtClean="0"/>
              <a:t>            </a:t>
            </a:r>
            <a:r>
              <a:rPr lang="zh-CN" altLang="zh-CN" sz="2400" dirty="0" smtClean="0"/>
              <a:t>第四阶段：完善规范阶段。（</a:t>
            </a:r>
            <a:r>
              <a:rPr lang="en-US" altLang="zh-CN" sz="2400" dirty="0" smtClean="0"/>
              <a:t>2017</a:t>
            </a:r>
            <a:r>
              <a:rPr lang="zh-CN" altLang="zh-CN" sz="2400" dirty="0" smtClean="0"/>
              <a:t>年</a:t>
            </a:r>
            <a:r>
              <a:rPr lang="en-US" altLang="zh-CN" sz="2400" dirty="0" smtClean="0"/>
              <a:t>4</a:t>
            </a:r>
            <a:r>
              <a:rPr lang="zh-CN" altLang="zh-CN" sz="2400" dirty="0" smtClean="0"/>
              <a:t>月</a:t>
            </a:r>
            <a:r>
              <a:rPr lang="en-US" altLang="zh-CN" sz="2400" dirty="0" smtClean="0"/>
              <a:t>-6</a:t>
            </a:r>
            <a:r>
              <a:rPr lang="zh-CN" altLang="zh-CN" sz="2400" dirty="0" smtClean="0"/>
              <a:t>月）</a:t>
            </a:r>
          </a:p>
          <a:p>
            <a:pPr>
              <a:buNone/>
            </a:pPr>
            <a:r>
              <a:rPr lang="en-US" altLang="zh-CN" sz="1600" dirty="0" smtClean="0"/>
              <a:t>            </a:t>
            </a:r>
            <a:endParaRPr lang="zh-CN" altLang="zh-CN" sz="1600" dirty="0" smtClean="0"/>
          </a:p>
          <a:p>
            <a:pPr>
              <a:buNone/>
            </a:pPr>
            <a:r>
              <a:rPr lang="en-US" altLang="zh-CN" sz="1600" dirty="0" smtClean="0"/>
              <a:t>           </a:t>
            </a:r>
            <a:endParaRPr lang="zh-CN" altLang="zh-CN" sz="1600" dirty="0" smtClean="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
            </a:r>
            <a:br>
              <a:rPr lang="en-US" altLang="zh-CN" dirty="0" smtClean="0"/>
            </a:br>
            <a:r>
              <a:rPr lang="zh-CN" altLang="en-US" b="1" dirty="0" smtClean="0"/>
              <a:t>汇报提纲</a:t>
            </a:r>
            <a:endParaRPr lang="zh-CN" altLang="en-US" b="1" dirty="0"/>
          </a:p>
        </p:txBody>
      </p:sp>
      <p:sp>
        <p:nvSpPr>
          <p:cNvPr id="3" name="内容占位符 2"/>
          <p:cNvSpPr>
            <a:spLocks noGrp="1"/>
          </p:cNvSpPr>
          <p:nvPr>
            <p:ph idx="1"/>
          </p:nvPr>
        </p:nvSpPr>
        <p:spPr/>
        <p:txBody>
          <a:bodyPr>
            <a:normAutofit/>
          </a:bodyPr>
          <a:lstStyle/>
          <a:p>
            <a:pPr>
              <a:buNone/>
            </a:pPr>
            <a:endParaRPr lang="en-US" altLang="zh-CN" sz="2800" dirty="0" smtClean="0">
              <a:latin typeface="黑体" pitchFamily="2" charset="-122"/>
              <a:ea typeface="黑体" pitchFamily="2" charset="-122"/>
            </a:endParaRPr>
          </a:p>
          <a:p>
            <a:pPr>
              <a:buNone/>
            </a:pPr>
            <a:r>
              <a:rPr lang="en-US" altLang="zh-CN" sz="2800" dirty="0" smtClean="0">
                <a:latin typeface="黑体" pitchFamily="2" charset="-122"/>
                <a:ea typeface="黑体" pitchFamily="2" charset="-122"/>
              </a:rPr>
              <a:t>     </a:t>
            </a:r>
            <a:r>
              <a:rPr lang="zh-CN" altLang="zh-CN" sz="2800" dirty="0" smtClean="0">
                <a:latin typeface="黑体" pitchFamily="2" charset="-122"/>
                <a:ea typeface="黑体" pitchFamily="2" charset="-122"/>
              </a:rPr>
              <a:t>一、</a:t>
            </a:r>
            <a:r>
              <a:rPr lang="zh-CN" altLang="en-US" sz="2800" dirty="0" smtClean="0">
                <a:latin typeface="黑体" pitchFamily="2" charset="-122"/>
                <a:ea typeface="黑体" pitchFamily="2" charset="-122"/>
              </a:rPr>
              <a:t>企业职工养老保险</a:t>
            </a:r>
            <a:r>
              <a:rPr lang="zh-CN" altLang="zh-CN" sz="2800" dirty="0" smtClean="0">
                <a:latin typeface="黑体" pitchFamily="2" charset="-122"/>
                <a:ea typeface="黑体" pitchFamily="2" charset="-122"/>
              </a:rPr>
              <a:t>补费</a:t>
            </a:r>
            <a:r>
              <a:rPr lang="zh-CN" altLang="en-US" sz="2800" dirty="0" smtClean="0">
                <a:latin typeface="黑体" pitchFamily="2" charset="-122"/>
                <a:ea typeface="黑体" pitchFamily="2" charset="-122"/>
              </a:rPr>
              <a:t>方面的</a:t>
            </a:r>
            <a:r>
              <a:rPr lang="zh-CN" altLang="zh-CN" sz="2800" dirty="0" smtClean="0">
                <a:latin typeface="黑体" pitchFamily="2" charset="-122"/>
                <a:ea typeface="黑体" pitchFamily="2" charset="-122"/>
              </a:rPr>
              <a:t>政策</a:t>
            </a:r>
          </a:p>
          <a:p>
            <a:pPr>
              <a:buNone/>
            </a:pPr>
            <a:r>
              <a:rPr lang="en-US" altLang="zh-CN" sz="2800" dirty="0" smtClean="0">
                <a:latin typeface="黑体" pitchFamily="2" charset="-122"/>
                <a:ea typeface="黑体" pitchFamily="2" charset="-122"/>
              </a:rPr>
              <a:t>      </a:t>
            </a:r>
          </a:p>
          <a:p>
            <a:pPr>
              <a:buNone/>
            </a:pPr>
            <a:r>
              <a:rPr lang="en-US" altLang="zh-CN" sz="2800" dirty="0" smtClean="0">
                <a:latin typeface="黑体" pitchFamily="2" charset="-122"/>
                <a:ea typeface="黑体" pitchFamily="2" charset="-122"/>
              </a:rPr>
              <a:t>     </a:t>
            </a:r>
            <a:r>
              <a:rPr lang="zh-CN" altLang="zh-CN" sz="2800" dirty="0" smtClean="0">
                <a:latin typeface="黑体" pitchFamily="2" charset="-122"/>
                <a:ea typeface="黑体" pitchFamily="2" charset="-122"/>
              </a:rPr>
              <a:t>二、</a:t>
            </a:r>
            <a:r>
              <a:rPr lang="zh-CN" altLang="en-US" sz="2800" dirty="0" smtClean="0">
                <a:latin typeface="黑体" pitchFamily="2" charset="-122"/>
                <a:ea typeface="黑体" pitchFamily="2" charset="-122"/>
              </a:rPr>
              <a:t>企业职工养老保险</a:t>
            </a:r>
            <a:r>
              <a:rPr lang="zh-CN" altLang="zh-CN" sz="2800" dirty="0" smtClean="0">
                <a:latin typeface="黑体" pitchFamily="2" charset="-122"/>
                <a:ea typeface="黑体" pitchFamily="2" charset="-122"/>
              </a:rPr>
              <a:t>待遇方面的政策</a:t>
            </a:r>
          </a:p>
          <a:p>
            <a:pPr>
              <a:buNone/>
            </a:pPr>
            <a:r>
              <a:rPr lang="en-US" altLang="zh-CN" sz="2800" dirty="0" smtClean="0">
                <a:latin typeface="黑体" pitchFamily="2" charset="-122"/>
                <a:ea typeface="黑体" pitchFamily="2" charset="-122"/>
              </a:rPr>
              <a:t>      </a:t>
            </a:r>
          </a:p>
          <a:p>
            <a:pPr>
              <a:buNone/>
            </a:pPr>
            <a:r>
              <a:rPr lang="en-US" altLang="zh-CN" sz="2800" dirty="0" smtClean="0">
                <a:latin typeface="黑体" pitchFamily="2" charset="-122"/>
                <a:ea typeface="黑体" pitchFamily="2" charset="-122"/>
              </a:rPr>
              <a:t>     </a:t>
            </a:r>
            <a:r>
              <a:rPr lang="zh-CN" altLang="zh-CN" sz="2800" dirty="0" smtClean="0">
                <a:latin typeface="黑体" pitchFamily="2" charset="-122"/>
                <a:ea typeface="黑体" pitchFamily="2" charset="-122"/>
              </a:rPr>
              <a:t>三、</a:t>
            </a:r>
            <a:r>
              <a:rPr lang="zh-CN" altLang="en-US" sz="2800" dirty="0" smtClean="0">
                <a:latin typeface="黑体" pitchFamily="2" charset="-122"/>
                <a:ea typeface="黑体" pitchFamily="2" charset="-122"/>
              </a:rPr>
              <a:t>企业职工养老保险</a:t>
            </a:r>
            <a:r>
              <a:rPr lang="zh-CN" altLang="zh-CN" sz="2800" dirty="0" smtClean="0">
                <a:latin typeface="黑体" pitchFamily="2" charset="-122"/>
                <a:ea typeface="黑体" pitchFamily="2" charset="-122"/>
              </a:rPr>
              <a:t>财政补贴</a:t>
            </a:r>
            <a:r>
              <a:rPr lang="zh-CN" altLang="en-US" sz="2800" dirty="0" smtClean="0">
                <a:latin typeface="黑体" pitchFamily="2" charset="-122"/>
                <a:ea typeface="黑体" pitchFamily="2" charset="-122"/>
              </a:rPr>
              <a:t>方面的</a:t>
            </a:r>
            <a:r>
              <a:rPr lang="zh-CN" altLang="zh-CN" sz="2800" dirty="0" smtClean="0">
                <a:latin typeface="黑体" pitchFamily="2" charset="-122"/>
                <a:ea typeface="黑体" pitchFamily="2" charset="-122"/>
              </a:rPr>
              <a:t>政策</a:t>
            </a:r>
          </a:p>
          <a:p>
            <a:pPr>
              <a:buNone/>
            </a:pPr>
            <a:r>
              <a:rPr lang="en-US" altLang="zh-CN" sz="2800" dirty="0" smtClean="0">
                <a:latin typeface="黑体" pitchFamily="2" charset="-122"/>
                <a:ea typeface="黑体" pitchFamily="2" charset="-122"/>
              </a:rPr>
              <a:t>     </a:t>
            </a:r>
          </a:p>
          <a:p>
            <a:pPr>
              <a:buNone/>
            </a:pPr>
            <a:r>
              <a:rPr lang="en-US" altLang="zh-CN" sz="2800" dirty="0" smtClean="0">
                <a:latin typeface="黑体" pitchFamily="2" charset="-122"/>
                <a:ea typeface="黑体" pitchFamily="2" charset="-122"/>
              </a:rPr>
              <a:t>     </a:t>
            </a:r>
            <a:r>
              <a:rPr lang="zh-CN" altLang="zh-CN" sz="2800" dirty="0" smtClean="0">
                <a:latin typeface="黑体" pitchFamily="2" charset="-122"/>
                <a:ea typeface="黑体" pitchFamily="2" charset="-122"/>
              </a:rPr>
              <a:t>四、其他政策</a:t>
            </a:r>
          </a:p>
          <a:p>
            <a:pPr>
              <a:buNone/>
            </a:pPr>
            <a:r>
              <a:rPr lang="en-US" altLang="zh-CN" sz="1600" dirty="0" smtClean="0"/>
              <a:t>    </a:t>
            </a:r>
            <a:endParaRPr lang="zh-CN" altLang="en-US" sz="1600" dirty="0">
              <a:latin typeface="仿宋_GB2312" pitchFamily="49" charset="-122"/>
              <a:ea typeface="仿宋_GB2312"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3200" dirty="0" smtClean="0"/>
              <a:t>      </a:t>
            </a:r>
            <a:r>
              <a:rPr lang="zh-CN" altLang="zh-CN" sz="3200" dirty="0" smtClean="0"/>
              <a:t>四、其他政策</a:t>
            </a:r>
            <a:br>
              <a:rPr lang="zh-CN" altLang="zh-CN" sz="3200" dirty="0" smtClean="0"/>
            </a:br>
            <a:r>
              <a:rPr lang="zh-CN" altLang="zh-CN" sz="3200" dirty="0" smtClean="0"/>
              <a:t> </a:t>
            </a:r>
            <a:r>
              <a:rPr lang="en-US" altLang="zh-CN" sz="3200" dirty="0" smtClean="0"/>
              <a:t>   </a:t>
            </a:r>
            <a:r>
              <a:rPr lang="zh-CN" altLang="zh-CN" sz="2800" dirty="0" smtClean="0"/>
              <a:t>（一）全民参保登记</a:t>
            </a:r>
            <a:endParaRPr lang="zh-CN" altLang="en-US" sz="2800" dirty="0"/>
          </a:p>
        </p:txBody>
      </p:sp>
      <p:sp>
        <p:nvSpPr>
          <p:cNvPr id="3" name="内容占位符 2"/>
          <p:cNvSpPr>
            <a:spLocks noGrp="1"/>
          </p:cNvSpPr>
          <p:nvPr>
            <p:ph idx="1"/>
          </p:nvPr>
        </p:nvSpPr>
        <p:spPr>
          <a:xfrm>
            <a:off x="457200" y="1844824"/>
            <a:ext cx="8229600" cy="4281339"/>
          </a:xfrm>
        </p:spPr>
        <p:txBody>
          <a:bodyPr>
            <a:normAutofit/>
          </a:bodyPr>
          <a:lstStyle/>
          <a:p>
            <a:pPr>
              <a:buFont typeface="Wingdings" pitchFamily="2" charset="2"/>
              <a:buChar char="l"/>
            </a:pPr>
            <a:r>
              <a:rPr lang="en-US" altLang="zh-CN" sz="2400" dirty="0" smtClean="0"/>
              <a:t>    </a:t>
            </a:r>
            <a:r>
              <a:rPr lang="zh-CN" altLang="en-US" sz="2400" dirty="0" smtClean="0"/>
              <a:t>全市</a:t>
            </a:r>
            <a:r>
              <a:rPr lang="zh-CN" altLang="zh-CN" sz="2400" dirty="0" smtClean="0"/>
              <a:t>工作</a:t>
            </a:r>
            <a:r>
              <a:rPr lang="zh-CN" altLang="en-US" sz="2400" dirty="0" smtClean="0"/>
              <a:t>开</a:t>
            </a:r>
            <a:r>
              <a:rPr lang="zh-CN" altLang="zh-CN" sz="2400" dirty="0" smtClean="0"/>
              <a:t>展情况</a:t>
            </a:r>
            <a:r>
              <a:rPr lang="zh-CN" altLang="en-US" sz="2400" dirty="0" smtClean="0"/>
              <a:t>：</a:t>
            </a:r>
            <a:endParaRPr lang="en-US" altLang="zh-CN" sz="2400" dirty="0" smtClean="0"/>
          </a:p>
          <a:p>
            <a:pPr>
              <a:buFont typeface="Wingdings" pitchFamily="2" charset="2"/>
              <a:buChar char="u"/>
            </a:pPr>
            <a:r>
              <a:rPr lang="en-US" altLang="zh-CN" sz="2400" dirty="0" smtClean="0"/>
              <a:t>    </a:t>
            </a:r>
            <a:r>
              <a:rPr lang="zh-CN" altLang="zh-CN" sz="2400" dirty="0" smtClean="0"/>
              <a:t>健全机构设施。</a:t>
            </a:r>
          </a:p>
          <a:p>
            <a:pPr>
              <a:buFont typeface="Wingdings" pitchFamily="2" charset="2"/>
              <a:buChar char="u"/>
            </a:pPr>
            <a:r>
              <a:rPr lang="en-US" altLang="zh-CN" sz="2400" dirty="0" smtClean="0"/>
              <a:t>    </a:t>
            </a:r>
            <a:r>
              <a:rPr lang="zh-CN" altLang="zh-CN" sz="2400" dirty="0" smtClean="0"/>
              <a:t>制定工作方案。</a:t>
            </a:r>
          </a:p>
          <a:p>
            <a:pPr>
              <a:buFont typeface="Wingdings" pitchFamily="2" charset="2"/>
              <a:buChar char="u"/>
            </a:pPr>
            <a:r>
              <a:rPr lang="en-US" altLang="zh-CN" sz="2400" dirty="0" smtClean="0"/>
              <a:t>    </a:t>
            </a:r>
            <a:r>
              <a:rPr lang="zh-CN" altLang="zh-CN" sz="2400" dirty="0" smtClean="0"/>
              <a:t>强化政策宣传。</a:t>
            </a:r>
            <a:endParaRPr lang="en-US" altLang="zh-CN" sz="2400" dirty="0" smtClean="0"/>
          </a:p>
          <a:p>
            <a:pPr>
              <a:buFont typeface="Wingdings" pitchFamily="2" charset="2"/>
              <a:buChar char="u"/>
            </a:pPr>
            <a:r>
              <a:rPr lang="en-US" altLang="zh-CN" sz="2400" dirty="0" smtClean="0"/>
              <a:t>    </a:t>
            </a:r>
            <a:r>
              <a:rPr lang="zh-CN" altLang="zh-CN" sz="2400" dirty="0" smtClean="0"/>
              <a:t>采集比对数据。</a:t>
            </a:r>
            <a:endParaRPr lang="en-US" altLang="zh-CN" sz="2400" dirty="0" smtClean="0"/>
          </a:p>
          <a:p>
            <a:pPr>
              <a:buFont typeface="Wingdings" pitchFamily="2" charset="2"/>
              <a:buChar char="u"/>
            </a:pPr>
            <a:r>
              <a:rPr lang="en-US" altLang="zh-CN" sz="2400" dirty="0" smtClean="0"/>
              <a:t>    </a:t>
            </a:r>
            <a:r>
              <a:rPr lang="zh-CN" altLang="zh-CN" sz="2400" dirty="0" smtClean="0"/>
              <a:t>多措推进工作。</a:t>
            </a:r>
            <a:endParaRPr lang="zh-CN"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2800" dirty="0" smtClean="0"/>
              <a:t>        </a:t>
            </a:r>
            <a:r>
              <a:rPr lang="zh-CN" altLang="zh-CN" sz="2800" dirty="0" smtClean="0"/>
              <a:t>四、其他政策</a:t>
            </a:r>
            <a:r>
              <a:rPr lang="en-US" altLang="zh-CN" sz="2800" dirty="0" smtClean="0"/>
              <a:t/>
            </a:r>
            <a:br>
              <a:rPr lang="en-US" altLang="zh-CN" sz="2800" dirty="0" smtClean="0"/>
            </a:br>
            <a:r>
              <a:rPr lang="en-US" altLang="zh-CN" sz="2800" dirty="0" smtClean="0"/>
              <a:t>     </a:t>
            </a:r>
            <a:r>
              <a:rPr lang="zh-CN" altLang="zh-CN" sz="2800" dirty="0" smtClean="0"/>
              <a:t>（二）化解钢铁煤炭行业过剩产能职工安置</a:t>
            </a:r>
            <a:r>
              <a:rPr lang="zh-CN" altLang="en-US" sz="2800" dirty="0" smtClean="0"/>
              <a:t>政策</a:t>
            </a:r>
            <a:endParaRPr lang="zh-CN" altLang="en-US" sz="2800" dirty="0"/>
          </a:p>
        </p:txBody>
      </p:sp>
      <p:sp>
        <p:nvSpPr>
          <p:cNvPr id="3" name="内容占位符 2"/>
          <p:cNvSpPr>
            <a:spLocks noGrp="1"/>
          </p:cNvSpPr>
          <p:nvPr>
            <p:ph idx="1"/>
          </p:nvPr>
        </p:nvSpPr>
        <p:spPr/>
        <p:txBody>
          <a:bodyPr>
            <a:normAutofit/>
          </a:bodyPr>
          <a:lstStyle/>
          <a:p>
            <a:pPr>
              <a:buNone/>
            </a:pPr>
            <a:r>
              <a:rPr lang="zh-CN" altLang="en-US" sz="2400" dirty="0" smtClean="0"/>
              <a:t>  </a:t>
            </a:r>
            <a:endParaRPr lang="en-US" altLang="zh-CN" sz="2400" dirty="0" smtClean="0"/>
          </a:p>
          <a:p>
            <a:pPr>
              <a:buFont typeface="Wingdings" pitchFamily="2" charset="2"/>
              <a:buChar char="l"/>
            </a:pPr>
            <a:r>
              <a:rPr lang="zh-CN" altLang="en-US" sz="2400" dirty="0" smtClean="0"/>
              <a:t>     政策依据：</a:t>
            </a:r>
            <a:r>
              <a:rPr lang="zh-CN" altLang="zh-CN" sz="2400" dirty="0" smtClean="0"/>
              <a:t>人社部发〔</a:t>
            </a:r>
            <a:r>
              <a:rPr lang="en-US" altLang="zh-CN" sz="2400" dirty="0" smtClean="0"/>
              <a:t>2016</a:t>
            </a:r>
            <a:r>
              <a:rPr lang="zh-CN" altLang="zh-CN" sz="2400" dirty="0" smtClean="0"/>
              <a:t>〕</a:t>
            </a:r>
            <a:r>
              <a:rPr lang="en-US" altLang="zh-CN" sz="2400" dirty="0" smtClean="0"/>
              <a:t>32</a:t>
            </a:r>
            <a:r>
              <a:rPr lang="zh-CN" altLang="zh-CN" sz="2400" dirty="0" smtClean="0"/>
              <a:t>号、陕人社发〔</a:t>
            </a:r>
            <a:r>
              <a:rPr lang="en-US" altLang="zh-CN" sz="2400" dirty="0" smtClean="0"/>
              <a:t>2016</a:t>
            </a:r>
            <a:r>
              <a:rPr lang="zh-CN" altLang="zh-CN" sz="2400" dirty="0" smtClean="0"/>
              <a:t>〕</a:t>
            </a:r>
            <a:r>
              <a:rPr lang="en-US" altLang="zh-CN" sz="2400" dirty="0" smtClean="0"/>
              <a:t>32</a:t>
            </a:r>
            <a:r>
              <a:rPr lang="zh-CN" altLang="zh-CN" sz="2400" dirty="0" smtClean="0"/>
              <a:t>号</a:t>
            </a:r>
            <a:r>
              <a:rPr lang="zh-CN" altLang="en-US" sz="2400" dirty="0" smtClean="0"/>
              <a:t>等。</a:t>
            </a:r>
            <a:endParaRPr lang="en-US" altLang="zh-CN" sz="2400" dirty="0" smtClean="0"/>
          </a:p>
          <a:p>
            <a:pPr>
              <a:buFont typeface="Wingdings" pitchFamily="2" charset="2"/>
              <a:buChar char="l"/>
            </a:pPr>
            <a:r>
              <a:rPr lang="en-US" altLang="zh-CN" sz="2400" dirty="0" smtClean="0"/>
              <a:t>    </a:t>
            </a:r>
            <a:r>
              <a:rPr lang="zh-CN" altLang="zh-CN" sz="2400" dirty="0" smtClean="0"/>
              <a:t>分流安置职工渠道</a:t>
            </a:r>
            <a:r>
              <a:rPr lang="zh-CN" altLang="en-US" sz="2400" dirty="0" smtClean="0"/>
              <a:t>：</a:t>
            </a:r>
            <a:endParaRPr lang="zh-CN" altLang="zh-CN" sz="2400" dirty="0" smtClean="0"/>
          </a:p>
          <a:p>
            <a:pPr>
              <a:buFont typeface="Wingdings" pitchFamily="2" charset="2"/>
              <a:buChar char="u"/>
            </a:pPr>
            <a:r>
              <a:rPr lang="en-US" altLang="zh-CN" sz="2400" dirty="0" smtClean="0"/>
              <a:t>    </a:t>
            </a:r>
            <a:r>
              <a:rPr lang="zh-CN" altLang="zh-CN" sz="2400" dirty="0" smtClean="0"/>
              <a:t>企业内部分流</a:t>
            </a:r>
            <a:endParaRPr lang="en-US" altLang="zh-CN" sz="2400" dirty="0" smtClean="0"/>
          </a:p>
          <a:p>
            <a:pPr>
              <a:buFont typeface="Wingdings" pitchFamily="2" charset="2"/>
              <a:buChar char="u"/>
            </a:pPr>
            <a:r>
              <a:rPr lang="en-US" altLang="zh-CN" sz="2400" dirty="0" smtClean="0"/>
              <a:t>    </a:t>
            </a:r>
            <a:r>
              <a:rPr lang="zh-CN" altLang="zh-CN" sz="2400" dirty="0" smtClean="0"/>
              <a:t>促进转岗就业创业</a:t>
            </a:r>
            <a:endParaRPr lang="en-US" altLang="zh-CN" sz="2400" dirty="0" smtClean="0"/>
          </a:p>
          <a:p>
            <a:pPr>
              <a:buFont typeface="Wingdings" pitchFamily="2" charset="2"/>
              <a:buChar char="u"/>
            </a:pPr>
            <a:r>
              <a:rPr lang="en-US" altLang="zh-CN" sz="2400" dirty="0" smtClean="0"/>
              <a:t>    </a:t>
            </a:r>
            <a:r>
              <a:rPr lang="zh-CN" altLang="zh-CN" sz="2400" dirty="0" smtClean="0"/>
              <a:t>符合条件人员可实行内部退养</a:t>
            </a:r>
            <a:endParaRPr lang="en-US" altLang="zh-CN" sz="2400" dirty="0" smtClean="0"/>
          </a:p>
          <a:p>
            <a:pPr>
              <a:buFont typeface="Wingdings" pitchFamily="2" charset="2"/>
              <a:buChar char="u"/>
            </a:pPr>
            <a:r>
              <a:rPr lang="en-US" altLang="zh-CN" sz="2400" dirty="0" smtClean="0"/>
              <a:t>    </a:t>
            </a:r>
            <a:r>
              <a:rPr lang="zh-CN" altLang="zh-CN" sz="2400" dirty="0" smtClean="0"/>
              <a:t>运用公益性岗位托底帮扶</a:t>
            </a:r>
            <a:endParaRPr lang="zh-CN" altLang="zh-CN"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60648"/>
            <a:ext cx="8229600" cy="1143000"/>
          </a:xfrm>
        </p:spPr>
        <p:txBody>
          <a:bodyPr>
            <a:normAutofit/>
          </a:bodyPr>
          <a:lstStyle/>
          <a:p>
            <a:pPr algn="l"/>
            <a:r>
              <a:rPr lang="en-US" altLang="zh-CN" sz="2800" dirty="0" smtClean="0"/>
              <a:t>       </a:t>
            </a:r>
            <a:r>
              <a:rPr lang="zh-CN" altLang="zh-CN" sz="2800" dirty="0" smtClean="0"/>
              <a:t>四、其他政策</a:t>
            </a:r>
            <a:r>
              <a:rPr lang="en-US" altLang="zh-CN" sz="2800" dirty="0" smtClean="0"/>
              <a:t/>
            </a:r>
            <a:br>
              <a:rPr lang="en-US" altLang="zh-CN" sz="2800" dirty="0" smtClean="0"/>
            </a:br>
            <a:r>
              <a:rPr lang="en-US" altLang="zh-CN" sz="2800" dirty="0" smtClean="0"/>
              <a:t>    </a:t>
            </a:r>
            <a:r>
              <a:rPr lang="zh-CN" altLang="zh-CN" sz="2800" dirty="0" smtClean="0"/>
              <a:t>（二）化解钢铁煤炭行业过剩产能职工安置</a:t>
            </a:r>
            <a:r>
              <a:rPr lang="zh-CN" altLang="en-US" sz="2800" dirty="0" smtClean="0"/>
              <a:t>政策</a:t>
            </a:r>
            <a:endParaRPr lang="zh-CN" altLang="en-US" sz="2800" dirty="0"/>
          </a:p>
        </p:txBody>
      </p:sp>
      <p:sp>
        <p:nvSpPr>
          <p:cNvPr id="3" name="内容占位符 2"/>
          <p:cNvSpPr>
            <a:spLocks noGrp="1"/>
          </p:cNvSpPr>
          <p:nvPr>
            <p:ph idx="1"/>
          </p:nvPr>
        </p:nvSpPr>
        <p:spPr/>
        <p:txBody>
          <a:bodyPr>
            <a:noAutofit/>
          </a:bodyPr>
          <a:lstStyle/>
          <a:p>
            <a:pPr>
              <a:buFont typeface="Wingdings" pitchFamily="2" charset="2"/>
              <a:buChar char="l"/>
            </a:pPr>
            <a:r>
              <a:rPr lang="en-US" altLang="zh-CN" sz="2400" dirty="0" smtClean="0"/>
              <a:t>    </a:t>
            </a:r>
            <a:r>
              <a:rPr lang="zh-CN" altLang="zh-CN" sz="2400" dirty="0" smtClean="0"/>
              <a:t>全市基本情况</a:t>
            </a:r>
          </a:p>
          <a:p>
            <a:pPr>
              <a:buNone/>
            </a:pPr>
            <a:r>
              <a:rPr lang="en-US" altLang="zh-CN" sz="2400" dirty="0" smtClean="0"/>
              <a:t>         </a:t>
            </a:r>
            <a:r>
              <a:rPr lang="zh-CN" altLang="zh-CN" sz="2400" dirty="0" smtClean="0"/>
              <a:t>我市化解煤炭行业过剩产能的企业</a:t>
            </a:r>
            <a:r>
              <a:rPr lang="en-US" altLang="zh-CN" sz="2400" dirty="0" smtClean="0"/>
              <a:t>24</a:t>
            </a:r>
            <a:r>
              <a:rPr lang="zh-CN" altLang="zh-CN" sz="2400" dirty="0" smtClean="0"/>
              <a:t>户，计划于</a:t>
            </a:r>
            <a:r>
              <a:rPr lang="en-US" altLang="zh-CN" sz="2400" dirty="0" smtClean="0"/>
              <a:t>2020</a:t>
            </a:r>
            <a:r>
              <a:rPr lang="zh-CN" altLang="zh-CN" sz="2400" dirty="0" smtClean="0"/>
              <a:t>年底前全部退出市场。其中：两大矿务局所属</a:t>
            </a:r>
            <a:r>
              <a:rPr lang="en-US" altLang="zh-CN" sz="2400" dirty="0" smtClean="0"/>
              <a:t>8</a:t>
            </a:r>
            <a:r>
              <a:rPr lang="zh-CN" altLang="zh-CN" sz="2400" dirty="0" smtClean="0"/>
              <a:t>户，县属</a:t>
            </a:r>
            <a:r>
              <a:rPr lang="en-US" altLang="zh-CN" sz="2400" dirty="0" smtClean="0"/>
              <a:t>16</a:t>
            </a:r>
            <a:r>
              <a:rPr lang="zh-CN" altLang="zh-CN" sz="2400" dirty="0" smtClean="0"/>
              <a:t>户，涉及职工</a:t>
            </a:r>
            <a:r>
              <a:rPr lang="en-US" altLang="zh-CN" sz="2400" dirty="0" smtClean="0"/>
              <a:t>22587</a:t>
            </a:r>
            <a:r>
              <a:rPr lang="zh-CN" altLang="zh-CN" sz="2400" dirty="0" smtClean="0"/>
              <a:t>人（其中县属</a:t>
            </a:r>
            <a:r>
              <a:rPr lang="en-US" altLang="zh-CN" sz="2400" dirty="0" smtClean="0"/>
              <a:t>3692</a:t>
            </a:r>
            <a:r>
              <a:rPr lang="zh-CN" altLang="zh-CN" sz="2400" dirty="0" smtClean="0"/>
              <a:t>人）。</a:t>
            </a:r>
            <a:r>
              <a:rPr lang="en-US" altLang="zh-CN" sz="2400" dirty="0" smtClean="0"/>
              <a:t>2016</a:t>
            </a:r>
            <a:r>
              <a:rPr lang="zh-CN" altLang="zh-CN" sz="2400" dirty="0" smtClean="0"/>
              <a:t>年，全市计划退出市场企业</a:t>
            </a:r>
            <a:r>
              <a:rPr lang="en-US" altLang="zh-CN" sz="2400" dirty="0" smtClean="0"/>
              <a:t>16</a:t>
            </a:r>
            <a:r>
              <a:rPr lang="zh-CN" altLang="zh-CN" sz="2400" dirty="0" smtClean="0"/>
              <a:t>户，其中矿务局</a:t>
            </a:r>
            <a:r>
              <a:rPr lang="en-US" altLang="zh-CN" sz="2400" dirty="0" smtClean="0"/>
              <a:t>7</a:t>
            </a:r>
            <a:r>
              <a:rPr lang="zh-CN" altLang="zh-CN" sz="2400" dirty="0" smtClean="0"/>
              <a:t>户，县属</a:t>
            </a:r>
            <a:r>
              <a:rPr lang="en-US" altLang="zh-CN" sz="2400" dirty="0" smtClean="0"/>
              <a:t>9</a:t>
            </a:r>
            <a:r>
              <a:rPr lang="zh-CN" altLang="zh-CN" sz="2400" dirty="0" smtClean="0"/>
              <a:t>户，计划安置分流职工</a:t>
            </a:r>
            <a:r>
              <a:rPr lang="en-US" altLang="zh-CN" sz="2400" dirty="0" smtClean="0"/>
              <a:t>20050</a:t>
            </a:r>
            <a:r>
              <a:rPr lang="zh-CN" altLang="zh-CN" sz="2400" dirty="0" smtClean="0"/>
              <a:t>人，其中县属</a:t>
            </a:r>
            <a:r>
              <a:rPr lang="en-US" altLang="zh-CN" sz="2400" dirty="0" smtClean="0"/>
              <a:t>1775</a:t>
            </a:r>
            <a:r>
              <a:rPr lang="zh-CN" altLang="zh-CN" sz="2400" dirty="0" smtClean="0"/>
              <a:t>人。矿务局所属企业的职工安置工作由陕煤集团负责，市县人社部门只是协助做好职工信息采集及更新工作。我们的主要任务是</a:t>
            </a:r>
            <a:r>
              <a:rPr lang="zh-CN" altLang="en-US" sz="2400" dirty="0" smtClean="0"/>
              <a:t>协助做好</a:t>
            </a:r>
            <a:r>
              <a:rPr lang="zh-CN" altLang="zh-CN" sz="2400" dirty="0" smtClean="0"/>
              <a:t>县属</a:t>
            </a:r>
            <a:r>
              <a:rPr lang="en-US" altLang="zh-CN" sz="2400" dirty="0" smtClean="0"/>
              <a:t>16</a:t>
            </a:r>
            <a:r>
              <a:rPr lang="zh-CN" altLang="zh-CN" sz="2400" dirty="0" smtClean="0"/>
              <a:t>户企业的职工安置工作。</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2800" dirty="0" smtClean="0"/>
              <a:t>       </a:t>
            </a:r>
            <a:r>
              <a:rPr lang="zh-CN" altLang="zh-CN" sz="2800" dirty="0" smtClean="0"/>
              <a:t>四、其他政策</a:t>
            </a:r>
            <a:r>
              <a:rPr lang="en-US" altLang="zh-CN" sz="2800" dirty="0" smtClean="0"/>
              <a:t/>
            </a:r>
            <a:br>
              <a:rPr lang="en-US" altLang="zh-CN" sz="2800" dirty="0" smtClean="0"/>
            </a:br>
            <a:r>
              <a:rPr lang="en-US" altLang="zh-CN" sz="2800" dirty="0" smtClean="0"/>
              <a:t>    </a:t>
            </a:r>
            <a:r>
              <a:rPr lang="zh-CN" altLang="zh-CN" sz="2800" dirty="0" smtClean="0"/>
              <a:t>（二）化解钢铁煤炭行业过剩产能职工安置</a:t>
            </a:r>
            <a:r>
              <a:rPr lang="zh-CN" altLang="en-US" sz="2800" dirty="0" smtClean="0"/>
              <a:t>政策</a:t>
            </a:r>
            <a:endParaRPr lang="zh-CN" altLang="en-US" sz="2800" dirty="0"/>
          </a:p>
        </p:txBody>
      </p:sp>
      <p:sp>
        <p:nvSpPr>
          <p:cNvPr id="3" name="内容占位符 2"/>
          <p:cNvSpPr>
            <a:spLocks noGrp="1"/>
          </p:cNvSpPr>
          <p:nvPr>
            <p:ph idx="1"/>
          </p:nvPr>
        </p:nvSpPr>
        <p:spPr>
          <a:xfrm>
            <a:off x="457200" y="1916832"/>
            <a:ext cx="8229600" cy="4209331"/>
          </a:xfrm>
        </p:spPr>
        <p:txBody>
          <a:bodyPr>
            <a:normAutofit/>
          </a:bodyPr>
          <a:lstStyle/>
          <a:p>
            <a:pPr>
              <a:buFont typeface="Wingdings" pitchFamily="2" charset="2"/>
              <a:buChar char="l"/>
            </a:pPr>
            <a:r>
              <a:rPr lang="en-US" altLang="zh-CN" sz="2400" dirty="0" smtClean="0"/>
              <a:t>    </a:t>
            </a:r>
            <a:r>
              <a:rPr lang="zh-CN" altLang="zh-CN" sz="2400" dirty="0" smtClean="0"/>
              <a:t>工作进展情况</a:t>
            </a:r>
          </a:p>
          <a:p>
            <a:pPr>
              <a:buNone/>
            </a:pPr>
            <a:r>
              <a:rPr lang="en-US" altLang="zh-CN" sz="2400" dirty="0" smtClean="0"/>
              <a:t>        </a:t>
            </a:r>
            <a:r>
              <a:rPr lang="zh-CN" altLang="zh-CN" sz="2400" dirty="0" smtClean="0"/>
              <a:t>截止目前，我市</a:t>
            </a:r>
            <a:r>
              <a:rPr lang="en-US" altLang="zh-CN" sz="2400" dirty="0" smtClean="0"/>
              <a:t>2016</a:t>
            </a:r>
            <a:r>
              <a:rPr lang="zh-CN" altLang="zh-CN" sz="2400" dirty="0" smtClean="0"/>
              <a:t>年计划退出市场的县属</a:t>
            </a:r>
            <a:r>
              <a:rPr lang="en-US" altLang="zh-CN" sz="2400" dirty="0" smtClean="0"/>
              <a:t>9</a:t>
            </a:r>
            <a:r>
              <a:rPr lang="zh-CN" altLang="zh-CN" sz="2400" dirty="0" smtClean="0"/>
              <a:t>户煤炭企业，全部制定了职工安置方案且已经职代会讨论通过，前两项指标已圆满完成。</a:t>
            </a:r>
            <a:r>
              <a:rPr lang="en-US" altLang="zh-CN" sz="2400" dirty="0" smtClean="0"/>
              <a:t>6</a:t>
            </a:r>
            <a:r>
              <a:rPr lang="zh-CN" altLang="zh-CN" sz="2400" dirty="0" smtClean="0"/>
              <a:t>户企业的奖补资金已拨付到位，其余</a:t>
            </a:r>
            <a:r>
              <a:rPr lang="en-US" altLang="zh-CN" sz="2400" dirty="0" smtClean="0"/>
              <a:t>3</a:t>
            </a:r>
            <a:r>
              <a:rPr lang="zh-CN" altLang="zh-CN" sz="2400" dirty="0" smtClean="0"/>
              <a:t>户因计划提前中央奖补资金未到位</a:t>
            </a:r>
            <a:r>
              <a:rPr lang="zh-CN" altLang="en-US" sz="2400" dirty="0" smtClean="0"/>
              <a:t>，</a:t>
            </a:r>
            <a:r>
              <a:rPr lang="zh-CN" altLang="zh-CN" sz="2400" dirty="0" smtClean="0"/>
              <a:t>分流安置职工</a:t>
            </a:r>
            <a:r>
              <a:rPr lang="en-US" altLang="zh-CN" sz="2400" dirty="0" smtClean="0"/>
              <a:t>252</a:t>
            </a:r>
            <a:r>
              <a:rPr lang="zh-CN" altLang="zh-CN" sz="2400" dirty="0" smtClean="0"/>
              <a:t>名</a:t>
            </a:r>
            <a:r>
              <a:rPr lang="zh-CN" altLang="en-US" sz="2400" dirty="0" smtClean="0"/>
              <a:t>。</a:t>
            </a:r>
            <a:r>
              <a:rPr lang="zh-CN" altLang="zh-CN" sz="2400" dirty="0" smtClean="0"/>
              <a:t>职工分流安置进度慢的主要原因：一是中央奖补资金未完全到位</a:t>
            </a:r>
            <a:r>
              <a:rPr lang="zh-CN" altLang="en-US" sz="2400" dirty="0" smtClean="0"/>
              <a:t>。</a:t>
            </a:r>
            <a:r>
              <a:rPr lang="zh-CN" altLang="zh-CN" sz="2400" dirty="0" smtClean="0"/>
              <a:t>二是省级配套资金未到位。</a:t>
            </a:r>
          </a:p>
          <a:p>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lgn="ctr">
              <a:buNone/>
            </a:pPr>
            <a:endParaRPr lang="en-US" altLang="zh-CN" sz="5400" dirty="0" smtClean="0"/>
          </a:p>
          <a:p>
            <a:pPr algn="ctr">
              <a:buNone/>
            </a:pPr>
            <a:r>
              <a:rPr lang="zh-CN" altLang="en-US" sz="5400" dirty="0" smtClean="0"/>
              <a:t>谢谢大家！</a:t>
            </a:r>
            <a:endParaRPr lang="zh-CN" altLang="en-US"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一、</a:t>
            </a:r>
            <a:r>
              <a:rPr lang="zh-CN" altLang="zh-CN" sz="2800" dirty="0" smtClean="0"/>
              <a:t>养老保险补费方面的政策</a:t>
            </a:r>
            <a:endParaRPr lang="zh-CN" altLang="en-US" sz="2800" dirty="0"/>
          </a:p>
        </p:txBody>
      </p:sp>
      <p:sp>
        <p:nvSpPr>
          <p:cNvPr id="3" name="内容占位符 2"/>
          <p:cNvSpPr>
            <a:spLocks noGrp="1"/>
          </p:cNvSpPr>
          <p:nvPr>
            <p:ph idx="1"/>
          </p:nvPr>
        </p:nvSpPr>
        <p:spPr>
          <a:xfrm>
            <a:off x="467544" y="1484784"/>
            <a:ext cx="8229600" cy="4525963"/>
          </a:xfrm>
        </p:spPr>
        <p:txBody>
          <a:bodyPr>
            <a:normAutofit/>
          </a:bodyPr>
          <a:lstStyle/>
          <a:p>
            <a:pPr>
              <a:lnSpc>
                <a:spcPct val="120000"/>
              </a:lnSpc>
              <a:buFont typeface="Wingdings" pitchFamily="2" charset="2"/>
              <a:buChar char="l"/>
            </a:pPr>
            <a:r>
              <a:rPr lang="en-US" altLang="zh-CN" sz="2800" dirty="0" smtClean="0"/>
              <a:t> </a:t>
            </a:r>
            <a:r>
              <a:rPr lang="zh-CN" altLang="en-US" sz="2800" dirty="0" smtClean="0"/>
              <a:t>     </a:t>
            </a:r>
            <a:r>
              <a:rPr lang="zh-CN" altLang="zh-CN" sz="2800" dirty="0" smtClean="0"/>
              <a:t>未参保的企业固定职工参保补费政策</a:t>
            </a:r>
            <a:endParaRPr lang="en-US" altLang="zh-CN" sz="2800" dirty="0" smtClean="0"/>
          </a:p>
          <a:p>
            <a:pPr>
              <a:lnSpc>
                <a:spcPct val="120000"/>
              </a:lnSpc>
              <a:buNone/>
            </a:pPr>
            <a:r>
              <a:rPr lang="en-US" altLang="zh-CN" sz="2800" dirty="0" smtClean="0"/>
              <a:t>          </a:t>
            </a:r>
            <a:r>
              <a:rPr lang="zh-CN" altLang="zh-CN" sz="2800" dirty="0" smtClean="0"/>
              <a:t>陕劳社发〔</a:t>
            </a:r>
            <a:r>
              <a:rPr lang="en-US" altLang="zh-CN" sz="2800" dirty="0" smtClean="0"/>
              <a:t>2002</a:t>
            </a:r>
            <a:r>
              <a:rPr lang="zh-CN" altLang="zh-CN" sz="2800" dirty="0" smtClean="0"/>
              <a:t>〕</a:t>
            </a:r>
            <a:r>
              <a:rPr lang="en-US" altLang="zh-CN" sz="2800" dirty="0" smtClean="0"/>
              <a:t>77</a:t>
            </a:r>
            <a:r>
              <a:rPr lang="zh-CN" altLang="zh-CN" sz="2800" dirty="0" smtClean="0"/>
              <a:t>号：未参加养老保险的</a:t>
            </a:r>
            <a:r>
              <a:rPr lang="zh-CN" altLang="zh-CN" sz="2800" b="1" u="sng" dirty="0" smtClean="0"/>
              <a:t>企业固定职工</a:t>
            </a:r>
            <a:r>
              <a:rPr lang="zh-CN" altLang="zh-CN" sz="2800" dirty="0" smtClean="0"/>
              <a:t>，与企业解除劳动关系后，以个人身份参加养老保险的，若本人要求将在原企业工作的连续工龄视同为缴费年限，应补缴从</a:t>
            </a:r>
            <a:r>
              <a:rPr lang="en-US" altLang="zh-CN" sz="2800" dirty="0" smtClean="0"/>
              <a:t>1993</a:t>
            </a:r>
            <a:r>
              <a:rPr lang="zh-CN" altLang="zh-CN" sz="2800" dirty="0" smtClean="0"/>
              <a:t>年</a:t>
            </a:r>
            <a:r>
              <a:rPr lang="en-US" altLang="zh-CN" sz="2800" dirty="0" smtClean="0"/>
              <a:t>1</a:t>
            </a:r>
            <a:r>
              <a:rPr lang="zh-CN" altLang="zh-CN" sz="2800" dirty="0" smtClean="0"/>
              <a:t>月起至解除劳动关系止单位和个人的当期缴费（含利息）。</a:t>
            </a:r>
            <a:endParaRPr lang="en-US" altLang="zh-CN"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一、</a:t>
            </a:r>
            <a:r>
              <a:rPr lang="zh-CN" altLang="zh-CN" sz="2800" dirty="0" smtClean="0"/>
              <a:t>养老保险补费方面的政策</a:t>
            </a:r>
            <a:endParaRPr lang="zh-CN" altLang="en-US" sz="2800" dirty="0"/>
          </a:p>
        </p:txBody>
      </p:sp>
      <p:sp>
        <p:nvSpPr>
          <p:cNvPr id="3" name="内容占位符 2"/>
          <p:cNvSpPr>
            <a:spLocks noGrp="1"/>
          </p:cNvSpPr>
          <p:nvPr>
            <p:ph idx="1"/>
          </p:nvPr>
        </p:nvSpPr>
        <p:spPr>
          <a:xfrm>
            <a:off x="467544" y="1484784"/>
            <a:ext cx="8229600" cy="4525963"/>
          </a:xfrm>
        </p:spPr>
        <p:txBody>
          <a:bodyPr>
            <a:normAutofit/>
          </a:bodyPr>
          <a:lstStyle/>
          <a:p>
            <a:pPr>
              <a:lnSpc>
                <a:spcPct val="120000"/>
              </a:lnSpc>
              <a:buFont typeface="Wingdings" pitchFamily="2" charset="2"/>
              <a:buChar char="l"/>
            </a:pPr>
            <a:r>
              <a:rPr lang="zh-CN" altLang="en-US" sz="2800" dirty="0" smtClean="0"/>
              <a:t>      </a:t>
            </a:r>
            <a:r>
              <a:rPr lang="zh-CN" altLang="zh-CN" sz="2800" dirty="0" smtClean="0"/>
              <a:t>长临工</a:t>
            </a:r>
            <a:r>
              <a:rPr lang="zh-CN" altLang="en-US" sz="2800" dirty="0" smtClean="0"/>
              <a:t>参保补费</a:t>
            </a:r>
            <a:r>
              <a:rPr lang="zh-CN" altLang="zh-CN" sz="2800" dirty="0" smtClean="0"/>
              <a:t>政策</a:t>
            </a:r>
            <a:endParaRPr lang="en-US" altLang="zh-CN" sz="2800" dirty="0" smtClean="0"/>
          </a:p>
          <a:p>
            <a:pPr>
              <a:lnSpc>
                <a:spcPct val="120000"/>
              </a:lnSpc>
              <a:buNone/>
            </a:pPr>
            <a:r>
              <a:rPr lang="en-US" altLang="zh-CN" sz="2800" dirty="0" smtClean="0"/>
              <a:t>           </a:t>
            </a:r>
            <a:r>
              <a:rPr lang="zh-CN" altLang="zh-CN" sz="2800" dirty="0" smtClean="0"/>
              <a:t>陕社保函〔</a:t>
            </a:r>
            <a:r>
              <a:rPr lang="en-US" altLang="zh-CN" sz="2800" dirty="0" smtClean="0"/>
              <a:t>2006</a:t>
            </a:r>
            <a:r>
              <a:rPr lang="zh-CN" altLang="zh-CN" sz="2800" dirty="0" smtClean="0"/>
              <a:t>〕</a:t>
            </a:r>
            <a:r>
              <a:rPr lang="en-US" altLang="zh-CN" sz="2800" dirty="0" smtClean="0"/>
              <a:t>126</a:t>
            </a:r>
            <a:r>
              <a:rPr lang="zh-CN" altLang="zh-CN" sz="2800" dirty="0" smtClean="0"/>
              <a:t>号：与已参保企业签订有劳动合同或形成事实劳动关系且</a:t>
            </a:r>
            <a:r>
              <a:rPr lang="zh-CN" altLang="zh-CN" sz="2800" b="1" u="sng" dirty="0" smtClean="0"/>
              <a:t>一直在该企业连续工作</a:t>
            </a:r>
            <a:r>
              <a:rPr lang="zh-CN" altLang="zh-CN" sz="2800" dirty="0" smtClean="0"/>
              <a:t>的“临时人员”，可最早从</a:t>
            </a:r>
            <a:r>
              <a:rPr lang="en-US" altLang="zh-CN" sz="2800" dirty="0" smtClean="0"/>
              <a:t>1986</a:t>
            </a:r>
            <a:r>
              <a:rPr lang="zh-CN" altLang="zh-CN" sz="2800" dirty="0" smtClean="0"/>
              <a:t>年</a:t>
            </a:r>
            <a:r>
              <a:rPr lang="en-US" altLang="zh-CN" sz="2800" dirty="0" smtClean="0"/>
              <a:t>10</a:t>
            </a:r>
            <a:r>
              <a:rPr lang="zh-CN" altLang="zh-CN" sz="2800" dirty="0" smtClean="0"/>
              <a:t>月起，参照劳动合同制工人缴费办法，按照当时企业和个人缴费比例补费（本息），按实际缴费年限计发基本养老金。</a:t>
            </a:r>
            <a:endParaRPr lang="en-US" altLang="zh-CN"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一、</a:t>
            </a:r>
            <a:r>
              <a:rPr lang="zh-CN" altLang="zh-CN" sz="2800" dirty="0" smtClean="0"/>
              <a:t>养老保险补费方面的政策</a:t>
            </a:r>
            <a:endParaRPr lang="zh-CN" altLang="en-US" sz="2800" dirty="0"/>
          </a:p>
        </p:txBody>
      </p:sp>
      <p:sp>
        <p:nvSpPr>
          <p:cNvPr id="3" name="内容占位符 2"/>
          <p:cNvSpPr>
            <a:spLocks noGrp="1"/>
          </p:cNvSpPr>
          <p:nvPr>
            <p:ph idx="1"/>
          </p:nvPr>
        </p:nvSpPr>
        <p:spPr>
          <a:xfrm>
            <a:off x="457200" y="1268760"/>
            <a:ext cx="8229600" cy="4857403"/>
          </a:xfrm>
        </p:spPr>
        <p:txBody>
          <a:bodyPr>
            <a:noAutofit/>
          </a:bodyPr>
          <a:lstStyle/>
          <a:p>
            <a:pPr>
              <a:lnSpc>
                <a:spcPct val="150000"/>
              </a:lnSpc>
              <a:buFont typeface="Wingdings" pitchFamily="2" charset="2"/>
              <a:buChar char="l"/>
            </a:pPr>
            <a:r>
              <a:rPr lang="zh-CN" altLang="en-US" sz="2400" dirty="0" smtClean="0"/>
              <a:t>       </a:t>
            </a:r>
            <a:r>
              <a:rPr lang="zh-CN" altLang="zh-CN" sz="2400" dirty="0" smtClean="0"/>
              <a:t>超龄人员补费政策</a:t>
            </a:r>
            <a:endParaRPr lang="en-US" altLang="zh-CN" sz="2400" dirty="0" smtClean="0"/>
          </a:p>
          <a:p>
            <a:pPr>
              <a:lnSpc>
                <a:spcPct val="150000"/>
              </a:lnSpc>
              <a:buNone/>
            </a:pPr>
            <a:r>
              <a:rPr lang="en-US" altLang="zh-CN" sz="2400" dirty="0" smtClean="0"/>
              <a:t>            </a:t>
            </a:r>
            <a:r>
              <a:rPr lang="zh-CN" altLang="zh-CN" sz="2400" dirty="0" smtClean="0"/>
              <a:t>陕社保函〔</a:t>
            </a:r>
            <a:r>
              <a:rPr lang="en-US" altLang="zh-CN" sz="2400" dirty="0" smtClean="0"/>
              <a:t>2009</a:t>
            </a:r>
            <a:r>
              <a:rPr lang="zh-CN" altLang="zh-CN" sz="2400" dirty="0" smtClean="0"/>
              <a:t> 〕</a:t>
            </a:r>
            <a:r>
              <a:rPr lang="en-US" altLang="zh-CN" sz="2400" dirty="0" smtClean="0"/>
              <a:t>42</a:t>
            </a:r>
            <a:r>
              <a:rPr lang="zh-CN" altLang="zh-CN" sz="2400" dirty="0" smtClean="0"/>
              <a:t>号</a:t>
            </a:r>
            <a:r>
              <a:rPr lang="zh-CN" altLang="en-US" sz="2400" dirty="0" smtClean="0"/>
              <a:t>：</a:t>
            </a:r>
            <a:r>
              <a:rPr lang="zh-CN" altLang="zh-CN" sz="2400" dirty="0" smtClean="0"/>
              <a:t>曾在参加城镇企业职工基本养老保险的单位工作且</a:t>
            </a:r>
            <a:r>
              <a:rPr lang="zh-CN" altLang="zh-CN" sz="2400" b="1" u="sng" dirty="0" smtClean="0"/>
              <a:t>超过法定退休年龄</a:t>
            </a:r>
            <a:r>
              <a:rPr lang="zh-CN" altLang="zh-CN" sz="2400" dirty="0" smtClean="0"/>
              <a:t>的人员，已经各级</a:t>
            </a:r>
            <a:r>
              <a:rPr lang="zh-CN" altLang="zh-CN" sz="2400" b="1" u="sng" dirty="0" smtClean="0"/>
              <a:t>人民法院判决</a:t>
            </a:r>
            <a:r>
              <a:rPr lang="zh-CN" altLang="zh-CN" sz="2400" dirty="0" smtClean="0"/>
              <a:t>或各级劳动争议</a:t>
            </a:r>
            <a:r>
              <a:rPr lang="zh-CN" altLang="zh-CN" sz="2400" b="1" u="sng" dirty="0" smtClean="0"/>
              <a:t>仲裁委员会裁决</a:t>
            </a:r>
            <a:r>
              <a:rPr lang="zh-CN" altLang="zh-CN" sz="2400" dirty="0" smtClean="0"/>
              <a:t>由用人单位为其补缴养老保险费的，单位应向养老保险经办机构提供证明其工作经历的原始资料，养老保险经办机构核实无误后，按照企业职工缴纳基本养老保险费的相关政策为其办理补缴其劳动关系存续期间的养老保险费（含利息）。</a:t>
            </a:r>
            <a:endParaRPr lang="en-US" altLang="zh-CN"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一、</a:t>
            </a:r>
            <a:r>
              <a:rPr lang="zh-CN" altLang="zh-CN" sz="2800" dirty="0" smtClean="0"/>
              <a:t>养老保险补费方面的政策</a:t>
            </a:r>
            <a:endParaRPr lang="zh-CN" altLang="en-US" sz="2800" dirty="0"/>
          </a:p>
        </p:txBody>
      </p:sp>
      <p:sp>
        <p:nvSpPr>
          <p:cNvPr id="3" name="内容占位符 2"/>
          <p:cNvSpPr>
            <a:spLocks noGrp="1"/>
          </p:cNvSpPr>
          <p:nvPr>
            <p:ph idx="1"/>
          </p:nvPr>
        </p:nvSpPr>
        <p:spPr>
          <a:xfrm>
            <a:off x="457200" y="1268760"/>
            <a:ext cx="8229600" cy="4857403"/>
          </a:xfrm>
        </p:spPr>
        <p:txBody>
          <a:bodyPr>
            <a:noAutofit/>
          </a:bodyPr>
          <a:lstStyle/>
          <a:p>
            <a:pPr>
              <a:lnSpc>
                <a:spcPct val="150000"/>
              </a:lnSpc>
              <a:buFont typeface="Wingdings" pitchFamily="2" charset="2"/>
              <a:buChar char="l"/>
            </a:pPr>
            <a:r>
              <a:rPr lang="zh-CN" altLang="en-US" sz="2800" dirty="0" smtClean="0"/>
              <a:t>    </a:t>
            </a:r>
            <a:r>
              <a:rPr lang="zh-CN" altLang="zh-CN" sz="2800" dirty="0" smtClean="0"/>
              <a:t>人社部</a:t>
            </a:r>
            <a:r>
              <a:rPr lang="en-US" altLang="zh-CN" sz="2800" dirty="0" smtClean="0"/>
              <a:t>13</a:t>
            </a:r>
            <a:r>
              <a:rPr lang="zh-CN" altLang="zh-CN" sz="2800" dirty="0" smtClean="0"/>
              <a:t>号令</a:t>
            </a:r>
            <a:r>
              <a:rPr lang="zh-CN" altLang="en-US" sz="2800" dirty="0" smtClean="0"/>
              <a:t>：</a:t>
            </a:r>
            <a:r>
              <a:rPr lang="zh-CN" altLang="zh-CN" sz="2800" dirty="0" smtClean="0"/>
              <a:t>自</a:t>
            </a:r>
            <a:r>
              <a:rPr lang="en-US" altLang="zh-CN" sz="2800" dirty="0" smtClean="0"/>
              <a:t>2011</a:t>
            </a:r>
            <a:r>
              <a:rPr lang="zh-CN" altLang="zh-CN" sz="2800" dirty="0" smtClean="0"/>
              <a:t>年</a:t>
            </a:r>
            <a:r>
              <a:rPr lang="en-US" altLang="zh-CN" sz="2800" dirty="0" smtClean="0"/>
              <a:t>7</a:t>
            </a:r>
            <a:r>
              <a:rPr lang="zh-CN" altLang="zh-CN" sz="2800" dirty="0" smtClean="0"/>
              <a:t>月</a:t>
            </a:r>
            <a:r>
              <a:rPr lang="en-US" altLang="zh-CN" sz="2800" dirty="0" smtClean="0"/>
              <a:t>1</a:t>
            </a:r>
            <a:r>
              <a:rPr lang="zh-CN" altLang="zh-CN" sz="2800" dirty="0" smtClean="0"/>
              <a:t>日起，参加职工基本养老保险的个人达到法定退休年龄时，累计缴费（含视同缴费）不足十五年的，可以延长缴费至满十五年。</a:t>
            </a:r>
            <a:r>
              <a:rPr lang="zh-CN" altLang="zh-CN" sz="2800" b="1" u="sng" dirty="0" smtClean="0"/>
              <a:t>社会保险法实施前</a:t>
            </a:r>
            <a:r>
              <a:rPr lang="zh-CN" altLang="zh-CN" sz="2800" dirty="0" smtClean="0"/>
              <a:t>（</a:t>
            </a:r>
            <a:r>
              <a:rPr lang="en-US" altLang="zh-CN" sz="2800" dirty="0" smtClean="0"/>
              <a:t>2011</a:t>
            </a:r>
            <a:r>
              <a:rPr lang="zh-CN" altLang="zh-CN" sz="2800" dirty="0" smtClean="0"/>
              <a:t>年</a:t>
            </a:r>
            <a:r>
              <a:rPr lang="en-US" altLang="zh-CN" sz="2800" dirty="0" smtClean="0"/>
              <a:t>7</a:t>
            </a:r>
            <a:r>
              <a:rPr lang="zh-CN" altLang="zh-CN" sz="2800" dirty="0" smtClean="0"/>
              <a:t>月</a:t>
            </a:r>
            <a:r>
              <a:rPr lang="en-US" altLang="zh-CN" sz="2800" dirty="0" smtClean="0"/>
              <a:t>1</a:t>
            </a:r>
            <a:r>
              <a:rPr lang="zh-CN" altLang="zh-CN" sz="2800" dirty="0" smtClean="0"/>
              <a:t>日前）参保、</a:t>
            </a:r>
            <a:r>
              <a:rPr lang="zh-CN" altLang="zh-CN" sz="2800" b="1" u="sng" dirty="0" smtClean="0"/>
              <a:t>延长缴费五年后仍不足十五年</a:t>
            </a:r>
            <a:r>
              <a:rPr lang="zh-CN" altLang="zh-CN" sz="2800" dirty="0" smtClean="0"/>
              <a:t>的，可以</a:t>
            </a:r>
            <a:r>
              <a:rPr lang="zh-CN" altLang="zh-CN" sz="2800" b="1" u="sng" dirty="0" smtClean="0"/>
              <a:t>一次性缴费至满十五年</a:t>
            </a:r>
            <a:r>
              <a:rPr lang="zh-CN" altLang="zh-CN" sz="2800" dirty="0" smtClean="0"/>
              <a:t>。</a:t>
            </a:r>
            <a:endParaRPr lang="zh-CN" alt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二</a:t>
            </a:r>
            <a:r>
              <a:rPr lang="zh-CN" altLang="zh-CN" sz="2800" dirty="0" smtClean="0"/>
              <a:t>、待遇方面的政策</a:t>
            </a:r>
            <a:br>
              <a:rPr lang="zh-CN" altLang="zh-CN" sz="2800" dirty="0" smtClean="0"/>
            </a:br>
            <a:r>
              <a:rPr lang="en-US" altLang="zh-CN" sz="2800" dirty="0" smtClean="0"/>
              <a:t>     </a:t>
            </a:r>
            <a:r>
              <a:rPr lang="zh-CN" altLang="zh-CN" sz="2800" dirty="0" smtClean="0"/>
              <a:t>（一）参保人员去世后的待遇政策</a:t>
            </a:r>
            <a:endParaRPr lang="zh-CN" altLang="en-US" sz="2800" dirty="0"/>
          </a:p>
        </p:txBody>
      </p:sp>
      <p:sp>
        <p:nvSpPr>
          <p:cNvPr id="3" name="内容占位符 2"/>
          <p:cNvSpPr>
            <a:spLocks noGrp="1"/>
          </p:cNvSpPr>
          <p:nvPr>
            <p:ph idx="1"/>
          </p:nvPr>
        </p:nvSpPr>
        <p:spPr/>
        <p:txBody>
          <a:bodyPr>
            <a:normAutofit/>
          </a:bodyPr>
          <a:lstStyle/>
          <a:p>
            <a:pPr>
              <a:buFont typeface="Wingdings" pitchFamily="2" charset="2"/>
              <a:buChar char="l"/>
            </a:pPr>
            <a:r>
              <a:rPr lang="en-US" altLang="zh-CN" sz="2400" dirty="0" smtClean="0"/>
              <a:t>    </a:t>
            </a:r>
            <a:r>
              <a:rPr lang="zh-CN" altLang="zh-CN" sz="2400" dirty="0" smtClean="0"/>
              <a:t>参加我省城镇企业职工基本养老保险的个人（含各类退职人员）因病或非因工死亡后对其遗属有三项待遇：</a:t>
            </a:r>
          </a:p>
          <a:p>
            <a:pPr>
              <a:buNone/>
            </a:pPr>
            <a:r>
              <a:rPr lang="en-US" altLang="zh-CN" sz="2400" dirty="0" smtClean="0"/>
              <a:t>           </a:t>
            </a:r>
          </a:p>
          <a:p>
            <a:pPr>
              <a:buNone/>
            </a:pPr>
            <a:r>
              <a:rPr lang="en-US" altLang="zh-CN" sz="2400" dirty="0" smtClean="0"/>
              <a:t>         1.</a:t>
            </a:r>
            <a:r>
              <a:rPr lang="zh-CN" altLang="zh-CN" sz="2400" dirty="0" smtClean="0"/>
              <a:t>丧葬费</a:t>
            </a:r>
            <a:endParaRPr lang="en-US" altLang="zh-CN" sz="2400" dirty="0" smtClean="0"/>
          </a:p>
          <a:p>
            <a:pPr>
              <a:buFont typeface="Wingdings" pitchFamily="2" charset="2"/>
              <a:buChar char="l"/>
            </a:pPr>
            <a:r>
              <a:rPr lang="zh-CN" altLang="en-US" sz="2400" dirty="0" smtClean="0"/>
              <a:t>    政策依据：</a:t>
            </a:r>
            <a:r>
              <a:rPr lang="zh-CN" altLang="zh-CN" sz="2400" dirty="0" smtClean="0"/>
              <a:t>陕劳社发〔</a:t>
            </a:r>
            <a:r>
              <a:rPr lang="en-US" altLang="zh-CN" sz="2400" dirty="0" smtClean="0"/>
              <a:t>2008</a:t>
            </a:r>
            <a:r>
              <a:rPr lang="zh-CN" altLang="zh-CN" sz="2400" dirty="0" smtClean="0"/>
              <a:t>〕</a:t>
            </a:r>
            <a:r>
              <a:rPr lang="en-US" altLang="zh-CN" sz="2400" dirty="0" smtClean="0"/>
              <a:t>82</a:t>
            </a:r>
            <a:r>
              <a:rPr lang="zh-CN" altLang="zh-CN" sz="2400" dirty="0" smtClean="0"/>
              <a:t>号</a:t>
            </a:r>
            <a:r>
              <a:rPr lang="zh-CN" altLang="en-US" sz="2400" dirty="0" smtClean="0"/>
              <a:t>。</a:t>
            </a:r>
            <a:endParaRPr lang="en-US" altLang="zh-CN" sz="2400" dirty="0" smtClean="0"/>
          </a:p>
          <a:p>
            <a:pPr>
              <a:buFont typeface="Wingdings" pitchFamily="2" charset="2"/>
              <a:buChar char="l"/>
            </a:pPr>
            <a:r>
              <a:rPr lang="zh-CN" altLang="en-US" sz="2400" dirty="0" smtClean="0"/>
              <a:t>    支付渠道：</a:t>
            </a:r>
            <a:r>
              <a:rPr lang="zh-CN" altLang="zh-CN" sz="2400" dirty="0" smtClean="0"/>
              <a:t>养老保险</a:t>
            </a:r>
            <a:r>
              <a:rPr lang="zh-CN" altLang="zh-CN" sz="2400" b="1" u="sng" dirty="0" smtClean="0"/>
              <a:t>基金</a:t>
            </a:r>
            <a:r>
              <a:rPr lang="zh-CN" altLang="zh-CN" sz="2400" dirty="0" smtClean="0"/>
              <a:t>支付</a:t>
            </a:r>
            <a:r>
              <a:rPr lang="zh-CN" altLang="en-US" sz="2400" dirty="0" smtClean="0"/>
              <a:t>。</a:t>
            </a:r>
            <a:endParaRPr lang="en-US" altLang="zh-CN" sz="2400" dirty="0" smtClean="0"/>
          </a:p>
          <a:p>
            <a:pPr>
              <a:buFont typeface="Wingdings" pitchFamily="2" charset="2"/>
              <a:buChar char="l"/>
            </a:pPr>
            <a:r>
              <a:rPr lang="en-US" altLang="zh-CN" sz="2400" dirty="0" smtClean="0"/>
              <a:t>    </a:t>
            </a:r>
            <a:r>
              <a:rPr lang="zh-CN" altLang="zh-CN" sz="2400" dirty="0" smtClean="0"/>
              <a:t>最新标准：厅级及以上人员（含经批准享受厅级待遇的离休人员）为</a:t>
            </a:r>
            <a:r>
              <a:rPr lang="en-US" altLang="zh-CN" sz="2400" dirty="0" smtClean="0"/>
              <a:t>4000</a:t>
            </a:r>
            <a:r>
              <a:rPr lang="zh-CN" altLang="zh-CN" sz="2400" dirty="0" smtClean="0"/>
              <a:t>元，其他人员为</a:t>
            </a:r>
            <a:r>
              <a:rPr lang="en-US" altLang="zh-CN" sz="2400" dirty="0" smtClean="0"/>
              <a:t>3500</a:t>
            </a:r>
            <a:r>
              <a:rPr lang="zh-CN" altLang="zh-CN" sz="2400" dirty="0" smtClean="0"/>
              <a:t>元。</a:t>
            </a:r>
            <a:endParaRPr lang="en-US" altLang="zh-CN"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r>
              <a:rPr lang="zh-CN" altLang="en-US" sz="2800" dirty="0" smtClean="0"/>
              <a:t>         二</a:t>
            </a:r>
            <a:r>
              <a:rPr lang="zh-CN" altLang="zh-CN" sz="2800" dirty="0" smtClean="0"/>
              <a:t>、待遇方面的政策</a:t>
            </a:r>
            <a:br>
              <a:rPr lang="zh-CN" altLang="zh-CN" sz="2800" dirty="0" smtClean="0"/>
            </a:br>
            <a:r>
              <a:rPr lang="en-US" altLang="zh-CN" sz="2800" dirty="0" smtClean="0"/>
              <a:t>      </a:t>
            </a:r>
            <a:r>
              <a:rPr lang="zh-CN" altLang="zh-CN" sz="2800" dirty="0" smtClean="0"/>
              <a:t>（一）参保人员去世后的待遇政策</a:t>
            </a:r>
            <a:endParaRPr lang="zh-CN" altLang="en-US" sz="2800" dirty="0"/>
          </a:p>
        </p:txBody>
      </p:sp>
      <p:sp>
        <p:nvSpPr>
          <p:cNvPr id="3" name="内容占位符 2"/>
          <p:cNvSpPr>
            <a:spLocks noGrp="1"/>
          </p:cNvSpPr>
          <p:nvPr>
            <p:ph idx="1"/>
          </p:nvPr>
        </p:nvSpPr>
        <p:spPr/>
        <p:txBody>
          <a:bodyPr>
            <a:normAutofit fontScale="92500" lnSpcReduction="10000"/>
          </a:bodyPr>
          <a:lstStyle/>
          <a:p>
            <a:pPr>
              <a:buNone/>
            </a:pPr>
            <a:r>
              <a:rPr lang="en-US" altLang="zh-CN" dirty="0" smtClean="0"/>
              <a:t>        </a:t>
            </a:r>
            <a:r>
              <a:rPr lang="en-US" altLang="zh-CN" sz="2600" dirty="0" smtClean="0"/>
              <a:t>2.</a:t>
            </a:r>
            <a:r>
              <a:rPr lang="zh-CN" altLang="zh-CN" sz="2600" dirty="0" smtClean="0"/>
              <a:t>一次性抚恤金</a:t>
            </a:r>
            <a:endParaRPr lang="en-US" altLang="zh-CN" sz="2600" dirty="0" smtClean="0"/>
          </a:p>
          <a:p>
            <a:pPr>
              <a:buFont typeface="Wingdings" pitchFamily="2" charset="2"/>
              <a:buChar char="l"/>
            </a:pPr>
            <a:r>
              <a:rPr lang="zh-CN" altLang="en-US" sz="2600" dirty="0" smtClean="0"/>
              <a:t>     政策依据：</a:t>
            </a:r>
            <a:r>
              <a:rPr lang="zh-CN" altLang="zh-CN" sz="2600" dirty="0" smtClean="0"/>
              <a:t>陕人社发〔</a:t>
            </a:r>
            <a:r>
              <a:rPr lang="en-US" altLang="zh-CN" sz="2600" dirty="0" smtClean="0"/>
              <a:t>2013</a:t>
            </a:r>
            <a:r>
              <a:rPr lang="zh-CN" altLang="zh-CN" sz="2600" dirty="0" smtClean="0"/>
              <a:t>〕</a:t>
            </a:r>
            <a:r>
              <a:rPr lang="en-US" altLang="zh-CN" sz="2600" dirty="0" smtClean="0"/>
              <a:t>65</a:t>
            </a:r>
            <a:r>
              <a:rPr lang="zh-CN" altLang="zh-CN" sz="2600" dirty="0" smtClean="0"/>
              <a:t>号</a:t>
            </a:r>
            <a:r>
              <a:rPr lang="zh-CN" altLang="en-US" sz="2600" dirty="0" smtClean="0"/>
              <a:t>。</a:t>
            </a:r>
            <a:endParaRPr lang="en-US" altLang="zh-CN" sz="2600" dirty="0" smtClean="0"/>
          </a:p>
          <a:p>
            <a:pPr>
              <a:buFont typeface="Wingdings" pitchFamily="2" charset="2"/>
              <a:buChar char="l"/>
            </a:pPr>
            <a:r>
              <a:rPr lang="zh-CN" altLang="en-US" sz="2600" dirty="0" smtClean="0"/>
              <a:t>     支付渠道：</a:t>
            </a:r>
            <a:r>
              <a:rPr lang="zh-CN" altLang="zh-CN" sz="2600" dirty="0" smtClean="0"/>
              <a:t>养老保险</a:t>
            </a:r>
            <a:r>
              <a:rPr lang="zh-CN" altLang="zh-CN" sz="2600" b="1" u="sng" dirty="0" smtClean="0"/>
              <a:t>基金</a:t>
            </a:r>
            <a:r>
              <a:rPr lang="zh-CN" altLang="zh-CN" sz="2600" dirty="0" smtClean="0"/>
              <a:t>支付</a:t>
            </a:r>
            <a:r>
              <a:rPr lang="zh-CN" altLang="en-US" sz="2600" dirty="0" smtClean="0"/>
              <a:t>。</a:t>
            </a:r>
            <a:endParaRPr lang="en-US" altLang="zh-CN" sz="2600" dirty="0" smtClean="0"/>
          </a:p>
          <a:p>
            <a:pPr>
              <a:buFont typeface="Wingdings" pitchFamily="2" charset="2"/>
              <a:buChar char="l"/>
            </a:pPr>
            <a:r>
              <a:rPr lang="zh-CN" altLang="en-US" sz="2600" dirty="0" smtClean="0"/>
              <a:t>     标准：</a:t>
            </a:r>
            <a:r>
              <a:rPr lang="zh-CN" altLang="zh-CN" sz="2600" b="1" u="sng" dirty="0" smtClean="0"/>
              <a:t>已退休人员</a:t>
            </a:r>
            <a:r>
              <a:rPr lang="zh-CN" altLang="zh-CN" sz="2600" dirty="0" smtClean="0"/>
              <a:t>死亡的，抚恤金标准以死亡前月基本养老金为基数，一次性发放</a:t>
            </a:r>
            <a:r>
              <a:rPr lang="en-US" altLang="zh-CN" sz="2600" dirty="0" smtClean="0"/>
              <a:t>20</a:t>
            </a:r>
            <a:r>
              <a:rPr lang="zh-CN" altLang="zh-CN" sz="2600" dirty="0" smtClean="0"/>
              <a:t>个月。</a:t>
            </a:r>
            <a:r>
              <a:rPr lang="en-US" altLang="zh-CN" sz="2600" dirty="0" smtClean="0"/>
              <a:t> </a:t>
            </a:r>
            <a:r>
              <a:rPr lang="zh-CN" altLang="zh-CN" sz="2600" b="1" u="sng" dirty="0" smtClean="0"/>
              <a:t>其他参保人员</a:t>
            </a:r>
            <a:r>
              <a:rPr lang="zh-CN" altLang="zh-CN" sz="2600" dirty="0" smtClean="0"/>
              <a:t>（未退休）死亡的，抚恤金标准以死亡前最后一个月缴费工资为基数，按照缴费年限（含视同缴费年限）分档发给：缴费年限满</a:t>
            </a:r>
            <a:r>
              <a:rPr lang="en-US" altLang="zh-CN" sz="2600" dirty="0" smtClean="0"/>
              <a:t>10</a:t>
            </a:r>
            <a:r>
              <a:rPr lang="zh-CN" altLang="zh-CN" sz="2600" dirty="0" smtClean="0"/>
              <a:t>年的，全额发给，一次性发放</a:t>
            </a:r>
            <a:r>
              <a:rPr lang="en-US" altLang="zh-CN" sz="2600" dirty="0" smtClean="0"/>
              <a:t>20</a:t>
            </a:r>
            <a:r>
              <a:rPr lang="zh-CN" altLang="zh-CN" sz="2600" dirty="0" smtClean="0"/>
              <a:t>个月；满</a:t>
            </a:r>
            <a:r>
              <a:rPr lang="en-US" altLang="zh-CN" sz="2600" dirty="0" smtClean="0"/>
              <a:t>9</a:t>
            </a:r>
            <a:r>
              <a:rPr lang="zh-CN" altLang="zh-CN" sz="2600" dirty="0" smtClean="0"/>
              <a:t>年不满</a:t>
            </a:r>
            <a:r>
              <a:rPr lang="en-US" altLang="zh-CN" sz="2600" dirty="0" smtClean="0"/>
              <a:t>10</a:t>
            </a:r>
            <a:r>
              <a:rPr lang="zh-CN" altLang="zh-CN" sz="2600" dirty="0" smtClean="0"/>
              <a:t>年的，发给</a:t>
            </a:r>
            <a:r>
              <a:rPr lang="en-US" altLang="zh-CN" sz="2600" dirty="0" smtClean="0"/>
              <a:t>90%</a:t>
            </a:r>
            <a:r>
              <a:rPr lang="zh-CN" altLang="zh-CN" sz="2600" dirty="0" smtClean="0"/>
              <a:t>；满</a:t>
            </a:r>
            <a:r>
              <a:rPr lang="en-US" altLang="zh-CN" sz="2600" dirty="0" smtClean="0"/>
              <a:t>8</a:t>
            </a:r>
            <a:r>
              <a:rPr lang="zh-CN" altLang="zh-CN" sz="2600" dirty="0" smtClean="0"/>
              <a:t>年不满</a:t>
            </a:r>
            <a:r>
              <a:rPr lang="en-US" altLang="zh-CN" sz="2600" dirty="0" smtClean="0"/>
              <a:t>9</a:t>
            </a:r>
            <a:r>
              <a:rPr lang="zh-CN" altLang="zh-CN" sz="2600" dirty="0" smtClean="0"/>
              <a:t>年的，发给</a:t>
            </a:r>
            <a:r>
              <a:rPr lang="en-US" altLang="zh-CN" sz="2600" dirty="0" smtClean="0"/>
              <a:t>80%</a:t>
            </a:r>
            <a:r>
              <a:rPr lang="zh-CN" altLang="zh-CN" sz="2600" dirty="0" smtClean="0"/>
              <a:t>；满</a:t>
            </a:r>
            <a:r>
              <a:rPr lang="en-US" altLang="zh-CN" sz="2600" dirty="0" smtClean="0"/>
              <a:t>7</a:t>
            </a:r>
            <a:r>
              <a:rPr lang="zh-CN" altLang="zh-CN" sz="2600" dirty="0" smtClean="0"/>
              <a:t>年不满</a:t>
            </a:r>
            <a:r>
              <a:rPr lang="en-US" altLang="zh-CN" sz="2600" dirty="0" smtClean="0"/>
              <a:t>8</a:t>
            </a:r>
            <a:r>
              <a:rPr lang="zh-CN" altLang="zh-CN" sz="2600" dirty="0" smtClean="0"/>
              <a:t>年的，发给</a:t>
            </a:r>
            <a:r>
              <a:rPr lang="en-US" altLang="zh-CN" sz="2600" dirty="0" smtClean="0"/>
              <a:t>70%</a:t>
            </a:r>
            <a:r>
              <a:rPr lang="zh-CN" altLang="zh-CN" sz="2600" dirty="0" smtClean="0"/>
              <a:t>；满</a:t>
            </a:r>
            <a:r>
              <a:rPr lang="en-US" altLang="zh-CN" sz="2600" dirty="0" smtClean="0"/>
              <a:t>6</a:t>
            </a:r>
            <a:r>
              <a:rPr lang="zh-CN" altLang="zh-CN" sz="2600" dirty="0" smtClean="0"/>
              <a:t>年不满</a:t>
            </a:r>
            <a:r>
              <a:rPr lang="en-US" altLang="zh-CN" sz="2600" dirty="0" smtClean="0"/>
              <a:t>7</a:t>
            </a:r>
            <a:r>
              <a:rPr lang="zh-CN" altLang="zh-CN" sz="2600" dirty="0" smtClean="0"/>
              <a:t>年的，发给</a:t>
            </a:r>
            <a:r>
              <a:rPr lang="en-US" altLang="zh-CN" sz="2600" dirty="0" smtClean="0"/>
              <a:t>60%</a:t>
            </a:r>
            <a:r>
              <a:rPr lang="zh-CN" altLang="zh-CN" sz="2600" dirty="0" smtClean="0"/>
              <a:t>；满</a:t>
            </a:r>
            <a:r>
              <a:rPr lang="en-US" altLang="zh-CN" sz="2600" dirty="0" smtClean="0"/>
              <a:t>5</a:t>
            </a:r>
            <a:r>
              <a:rPr lang="zh-CN" altLang="zh-CN" sz="2600" dirty="0" smtClean="0"/>
              <a:t>年不满</a:t>
            </a:r>
            <a:r>
              <a:rPr lang="en-US" altLang="zh-CN" sz="2600" dirty="0" smtClean="0"/>
              <a:t>6</a:t>
            </a:r>
            <a:r>
              <a:rPr lang="zh-CN" altLang="zh-CN" sz="2600" dirty="0" smtClean="0"/>
              <a:t>年的，发给</a:t>
            </a:r>
            <a:r>
              <a:rPr lang="en-US" altLang="zh-CN" sz="2600" dirty="0" smtClean="0"/>
              <a:t>50%</a:t>
            </a:r>
            <a:r>
              <a:rPr lang="zh-CN" altLang="zh-CN" sz="2600" dirty="0" smtClean="0"/>
              <a:t>；满</a:t>
            </a:r>
            <a:r>
              <a:rPr lang="en-US" altLang="zh-CN" sz="2600" dirty="0" smtClean="0"/>
              <a:t>4</a:t>
            </a:r>
            <a:r>
              <a:rPr lang="zh-CN" altLang="zh-CN" sz="2600" dirty="0" smtClean="0"/>
              <a:t>年不满</a:t>
            </a:r>
            <a:r>
              <a:rPr lang="en-US" altLang="zh-CN" sz="2600" dirty="0" smtClean="0"/>
              <a:t>5</a:t>
            </a:r>
            <a:r>
              <a:rPr lang="zh-CN" altLang="zh-CN" sz="2600" dirty="0" smtClean="0"/>
              <a:t>年的，发给</a:t>
            </a:r>
            <a:r>
              <a:rPr lang="en-US" altLang="zh-CN" sz="2600" dirty="0" smtClean="0"/>
              <a:t>40%</a:t>
            </a:r>
            <a:r>
              <a:rPr lang="zh-CN" altLang="zh-CN" sz="2600" dirty="0" smtClean="0"/>
              <a:t>；不满</a:t>
            </a:r>
            <a:r>
              <a:rPr lang="en-US" altLang="zh-CN" sz="2600" dirty="0" smtClean="0"/>
              <a:t>4</a:t>
            </a:r>
            <a:r>
              <a:rPr lang="zh-CN" altLang="zh-CN" sz="2600" dirty="0" smtClean="0"/>
              <a:t>年的，发给</a:t>
            </a:r>
            <a:r>
              <a:rPr lang="en-US" altLang="zh-CN" sz="2600" dirty="0" smtClean="0"/>
              <a:t>30%</a:t>
            </a:r>
            <a:r>
              <a:rPr lang="zh-CN" altLang="en-US" sz="2600" dirty="0" smtClean="0"/>
              <a:t>。</a:t>
            </a:r>
            <a:endParaRPr lang="zh-CN" altLang="en-US" sz="2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2800" dirty="0" smtClean="0"/>
              <a:t>        二</a:t>
            </a:r>
            <a:r>
              <a:rPr lang="zh-CN" altLang="zh-CN" sz="2800" dirty="0" smtClean="0"/>
              <a:t>、待遇方面的政策</a:t>
            </a:r>
            <a:br>
              <a:rPr lang="zh-CN" altLang="zh-CN" sz="2800" dirty="0" smtClean="0"/>
            </a:br>
            <a:r>
              <a:rPr lang="en-US" altLang="zh-CN" sz="2800" dirty="0" smtClean="0"/>
              <a:t>     </a:t>
            </a:r>
            <a:r>
              <a:rPr lang="zh-CN" altLang="zh-CN" sz="2800" dirty="0" smtClean="0"/>
              <a:t>（一）参保人员去世后的待遇政策</a:t>
            </a:r>
            <a:endParaRPr lang="zh-CN" altLang="en-US" sz="2800" dirty="0"/>
          </a:p>
        </p:txBody>
      </p:sp>
      <p:sp>
        <p:nvSpPr>
          <p:cNvPr id="3" name="内容占位符 2"/>
          <p:cNvSpPr>
            <a:spLocks noGrp="1"/>
          </p:cNvSpPr>
          <p:nvPr>
            <p:ph idx="1"/>
          </p:nvPr>
        </p:nvSpPr>
        <p:spPr/>
        <p:txBody>
          <a:bodyPr>
            <a:normAutofit/>
          </a:bodyPr>
          <a:lstStyle/>
          <a:p>
            <a:pPr>
              <a:buNone/>
            </a:pPr>
            <a:r>
              <a:rPr lang="en-US" altLang="zh-CN" sz="2400" dirty="0" smtClean="0"/>
              <a:t>         3.</a:t>
            </a:r>
            <a:r>
              <a:rPr lang="zh-CN" altLang="zh-CN" sz="2400" dirty="0" smtClean="0"/>
              <a:t>遗属生活困难补助</a:t>
            </a:r>
            <a:r>
              <a:rPr lang="zh-CN" altLang="en-US" sz="2400" dirty="0" smtClean="0"/>
              <a:t>费</a:t>
            </a:r>
            <a:endParaRPr lang="en-US" altLang="zh-CN" sz="2400" dirty="0" smtClean="0"/>
          </a:p>
          <a:p>
            <a:pPr>
              <a:buFont typeface="Wingdings" pitchFamily="2" charset="2"/>
              <a:buChar char="l"/>
            </a:pPr>
            <a:r>
              <a:rPr lang="zh-CN" altLang="en-US" sz="2400" dirty="0" smtClean="0"/>
              <a:t>    政策依据：</a:t>
            </a:r>
            <a:r>
              <a:rPr lang="zh-CN" altLang="zh-CN" sz="2400" dirty="0" smtClean="0"/>
              <a:t>陕人社发〔</a:t>
            </a:r>
            <a:r>
              <a:rPr lang="en-US" altLang="zh-CN" sz="2400" dirty="0" smtClean="0"/>
              <a:t>2011</a:t>
            </a:r>
            <a:r>
              <a:rPr lang="zh-CN" altLang="zh-CN" sz="2400" dirty="0" smtClean="0"/>
              <a:t>〕</a:t>
            </a:r>
            <a:r>
              <a:rPr lang="en-US" altLang="zh-CN" sz="2400" dirty="0" smtClean="0"/>
              <a:t>31</a:t>
            </a:r>
            <a:r>
              <a:rPr lang="zh-CN" altLang="zh-CN" sz="2400" dirty="0" smtClean="0"/>
              <a:t>号</a:t>
            </a:r>
            <a:r>
              <a:rPr lang="zh-CN" altLang="en-US" sz="2400" dirty="0" smtClean="0"/>
              <a:t>、陕</a:t>
            </a:r>
            <a:r>
              <a:rPr lang="zh-CN" altLang="zh-CN" sz="2400" dirty="0" smtClean="0"/>
              <a:t>人社发〔</a:t>
            </a:r>
            <a:r>
              <a:rPr lang="en-US" altLang="zh-CN" sz="2400" dirty="0" smtClean="0"/>
              <a:t>2014</a:t>
            </a:r>
            <a:r>
              <a:rPr lang="zh-CN" altLang="zh-CN" sz="2400" dirty="0" smtClean="0"/>
              <a:t>〕</a:t>
            </a:r>
            <a:r>
              <a:rPr lang="en-US" altLang="zh-CN" sz="2400" dirty="0" smtClean="0"/>
              <a:t>22</a:t>
            </a:r>
            <a:r>
              <a:rPr lang="zh-CN" altLang="zh-CN" sz="2400" dirty="0" smtClean="0"/>
              <a:t>号</a:t>
            </a:r>
            <a:r>
              <a:rPr lang="zh-CN" altLang="en-US" sz="2400" dirty="0" smtClean="0"/>
              <a:t>。</a:t>
            </a:r>
            <a:endParaRPr lang="en-US" altLang="zh-CN" sz="2400" dirty="0" smtClean="0"/>
          </a:p>
          <a:p>
            <a:pPr>
              <a:buFont typeface="Wingdings" pitchFamily="2" charset="2"/>
              <a:buChar char="l"/>
            </a:pPr>
            <a:r>
              <a:rPr lang="zh-CN" altLang="en-US" sz="2400" dirty="0" smtClean="0"/>
              <a:t>    支付渠道：</a:t>
            </a:r>
            <a:r>
              <a:rPr lang="zh-CN" altLang="zh-CN" sz="2400" dirty="0" smtClean="0"/>
              <a:t>去世参保人员</a:t>
            </a:r>
            <a:r>
              <a:rPr lang="zh-CN" altLang="zh-CN" sz="2400" b="1" u="sng" dirty="0" smtClean="0"/>
              <a:t>原工作单位</a:t>
            </a:r>
            <a:r>
              <a:rPr lang="zh-CN" altLang="zh-CN" sz="2400" dirty="0" smtClean="0"/>
              <a:t>支付</a:t>
            </a:r>
            <a:r>
              <a:rPr lang="zh-CN" altLang="en-US" sz="2400" dirty="0" smtClean="0"/>
              <a:t>。</a:t>
            </a:r>
            <a:endParaRPr lang="en-US" altLang="zh-CN" sz="2400" dirty="0" smtClean="0"/>
          </a:p>
          <a:p>
            <a:pPr>
              <a:buFont typeface="Wingdings" pitchFamily="2" charset="2"/>
              <a:buChar char="l"/>
            </a:pPr>
            <a:r>
              <a:rPr lang="en-US" altLang="zh-CN" sz="2400" dirty="0" smtClean="0"/>
              <a:t>    </a:t>
            </a:r>
            <a:r>
              <a:rPr lang="zh-CN" altLang="zh-CN" sz="2400" dirty="0" smtClean="0"/>
              <a:t>最新标准：</a:t>
            </a:r>
            <a:r>
              <a:rPr lang="en-US" altLang="zh-CN" sz="2400" dirty="0" smtClean="0"/>
              <a:t> 2013</a:t>
            </a:r>
            <a:r>
              <a:rPr lang="zh-CN" altLang="zh-CN" sz="2400" dirty="0" smtClean="0"/>
              <a:t>年</a:t>
            </a:r>
            <a:r>
              <a:rPr lang="en-US" altLang="zh-CN" sz="2400" dirty="0" smtClean="0"/>
              <a:t>9</a:t>
            </a:r>
            <a:r>
              <a:rPr lang="zh-CN" altLang="zh-CN" sz="2400" dirty="0" smtClean="0"/>
              <a:t>月</a:t>
            </a:r>
            <a:r>
              <a:rPr lang="en-US" altLang="zh-CN" sz="2400" dirty="0" smtClean="0"/>
              <a:t>30</a:t>
            </a:r>
            <a:r>
              <a:rPr lang="zh-CN" altLang="zh-CN" sz="2400" dirty="0" smtClean="0"/>
              <a:t>日以前去世的</a:t>
            </a:r>
            <a:r>
              <a:rPr lang="zh-CN" altLang="en-US" sz="2400" dirty="0" smtClean="0"/>
              <a:t>参保人员</a:t>
            </a:r>
            <a:r>
              <a:rPr lang="zh-CN" altLang="zh-CN" sz="2400" dirty="0" smtClean="0"/>
              <a:t>遗属生活困难补助</a:t>
            </a:r>
            <a:r>
              <a:rPr lang="zh-CN" altLang="en-US" sz="2400" dirty="0" smtClean="0"/>
              <a:t>费执行</a:t>
            </a:r>
            <a:r>
              <a:rPr lang="en-US" altLang="zh-CN" sz="2400" dirty="0" smtClean="0"/>
              <a:t>22</a:t>
            </a:r>
            <a:r>
              <a:rPr lang="zh-CN" altLang="en-US" sz="2400" dirty="0" smtClean="0"/>
              <a:t>号文件</a:t>
            </a:r>
            <a:r>
              <a:rPr lang="zh-CN" altLang="zh-CN" sz="2400" dirty="0" smtClean="0"/>
              <a:t>标准</a:t>
            </a:r>
            <a:r>
              <a:rPr lang="zh-CN" altLang="en-US" sz="2400" dirty="0" smtClean="0"/>
              <a:t>：</a:t>
            </a:r>
            <a:r>
              <a:rPr lang="zh-CN" altLang="zh-CN" sz="2400" dirty="0" smtClean="0"/>
              <a:t>农业人口</a:t>
            </a:r>
            <a:r>
              <a:rPr lang="zh-CN" altLang="en-US" sz="2400" dirty="0" smtClean="0"/>
              <a:t>遗属</a:t>
            </a:r>
            <a:r>
              <a:rPr lang="zh-CN" altLang="zh-CN" sz="2400" dirty="0" smtClean="0"/>
              <a:t>每人每月</a:t>
            </a:r>
            <a:r>
              <a:rPr lang="en-US" altLang="zh-CN" sz="2400" dirty="0" smtClean="0"/>
              <a:t>330</a:t>
            </a:r>
            <a:r>
              <a:rPr lang="zh-CN" altLang="zh-CN" sz="2400" dirty="0" smtClean="0"/>
              <a:t>元，非农业人口遗属每人每月</a:t>
            </a:r>
            <a:r>
              <a:rPr lang="en-US" altLang="zh-CN" sz="2400" dirty="0" smtClean="0"/>
              <a:t>385</a:t>
            </a:r>
            <a:r>
              <a:rPr lang="zh-CN" altLang="zh-CN" sz="2400" dirty="0" smtClean="0"/>
              <a:t>元。</a:t>
            </a:r>
            <a:r>
              <a:rPr lang="en-US" altLang="zh-CN" sz="2400" dirty="0" smtClean="0"/>
              <a:t>2013</a:t>
            </a:r>
            <a:r>
              <a:rPr lang="zh-CN" altLang="zh-CN" sz="2400" dirty="0" smtClean="0"/>
              <a:t>年</a:t>
            </a:r>
            <a:r>
              <a:rPr lang="en-US" altLang="zh-CN" sz="2400" dirty="0" smtClean="0"/>
              <a:t>10</a:t>
            </a:r>
            <a:r>
              <a:rPr lang="zh-CN" altLang="zh-CN" sz="2400" dirty="0" smtClean="0"/>
              <a:t>月</a:t>
            </a:r>
            <a:r>
              <a:rPr lang="en-US" altLang="zh-CN" sz="2400" dirty="0" smtClean="0"/>
              <a:t>1</a:t>
            </a:r>
            <a:r>
              <a:rPr lang="zh-CN" altLang="zh-CN" sz="2400" dirty="0" smtClean="0"/>
              <a:t>日以后去世的</a:t>
            </a:r>
            <a:r>
              <a:rPr lang="zh-CN" altLang="en-US" sz="2400" dirty="0" smtClean="0"/>
              <a:t>参保人员</a:t>
            </a:r>
            <a:r>
              <a:rPr lang="zh-CN" altLang="zh-CN" sz="2400" dirty="0" smtClean="0"/>
              <a:t>遗属生活困难补助</a:t>
            </a:r>
            <a:r>
              <a:rPr lang="zh-CN" altLang="en-US" sz="2400" dirty="0" smtClean="0"/>
              <a:t>费维持</a:t>
            </a:r>
            <a:r>
              <a:rPr lang="en-US" altLang="zh-CN" sz="2400" dirty="0" smtClean="0"/>
              <a:t>31</a:t>
            </a:r>
            <a:r>
              <a:rPr lang="zh-CN" altLang="en-US" sz="2400" dirty="0" smtClean="0"/>
              <a:t>号文件</a:t>
            </a:r>
            <a:r>
              <a:rPr lang="zh-CN" altLang="zh-CN" sz="2400" dirty="0" smtClean="0"/>
              <a:t>标准</a:t>
            </a:r>
            <a:r>
              <a:rPr lang="zh-CN" altLang="en-US" sz="2400" dirty="0" smtClean="0"/>
              <a:t>：</a:t>
            </a:r>
            <a:r>
              <a:rPr lang="zh-CN" altLang="zh-CN" sz="2400" dirty="0" smtClean="0"/>
              <a:t>农业人口遗属每人每月</a:t>
            </a:r>
            <a:r>
              <a:rPr lang="en-US" altLang="zh-CN" sz="2400" dirty="0" smtClean="0"/>
              <a:t>300</a:t>
            </a:r>
            <a:r>
              <a:rPr lang="zh-CN" altLang="zh-CN" sz="2400" dirty="0" smtClean="0"/>
              <a:t>元，非农业人口遗属每人每月</a:t>
            </a:r>
            <a:r>
              <a:rPr lang="en-US" altLang="zh-CN" sz="2400" dirty="0" smtClean="0"/>
              <a:t>350</a:t>
            </a:r>
            <a:r>
              <a:rPr lang="zh-CN" altLang="zh-CN" sz="2400" dirty="0" smtClean="0"/>
              <a:t>元。</a:t>
            </a:r>
            <a:endParaRPr lang="en-US" altLang="zh-CN"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1049</TotalTime>
  <Words>2708</Words>
  <Application>Microsoft Office PowerPoint</Application>
  <PresentationFormat>全屏显示(4:3)</PresentationFormat>
  <Paragraphs>130</Paragraphs>
  <Slides>24</Slides>
  <Notes>1</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暗香扑面</vt:lpstr>
      <vt:lpstr>城镇企业职工基本养老保险 政策浅析</vt:lpstr>
      <vt:lpstr> 汇报提纲</vt:lpstr>
      <vt:lpstr>        一、养老保险补费方面的政策</vt:lpstr>
      <vt:lpstr>        一、养老保险补费方面的政策</vt:lpstr>
      <vt:lpstr>        一、养老保险补费方面的政策</vt:lpstr>
      <vt:lpstr>        一、养老保险补费方面的政策</vt:lpstr>
      <vt:lpstr>        二、待遇方面的政策      （一）参保人员去世后的待遇政策</vt:lpstr>
      <vt:lpstr>         二、待遇方面的政策       （一）参保人员去世后的待遇政策</vt:lpstr>
      <vt:lpstr>        二、待遇方面的政策      （一）参保人员去世后的待遇政策</vt:lpstr>
      <vt:lpstr>        二、待遇方面的政策      （一）参保人员去世后的待遇政策</vt:lpstr>
      <vt:lpstr>        二、待遇方面的政策     （二）省级及以上劳模、有重大贡献的高级专家、独生子女父母待遇政策</vt:lpstr>
      <vt:lpstr>       二、待遇方面的政策     （二）省级及以上劳模、有重大贡献的高级专家、独生子女父母待遇政策 </vt:lpstr>
      <vt:lpstr>      三、财政补贴政策    （一）环卫工人、律师事务所从业人员、出租车司机参保政策</vt:lpstr>
      <vt:lpstr>     三、财政补贴政策   （二）部分军队退役人员提前退休、财政补助政策</vt:lpstr>
      <vt:lpstr>      三、财政补贴政策   （二）部分军队退役人员提前退休、财政补助政策</vt:lpstr>
      <vt:lpstr>     三、财政补贴政策   （二）部分军队退役人员提前退休、财政补助政策</vt:lpstr>
      <vt:lpstr>    三、财政补贴政策   （二）部分军队退役人员提前退休、财政补助政策</vt:lpstr>
      <vt:lpstr>      四、其他政策     （一）全民参保登记</vt:lpstr>
      <vt:lpstr>      四、其他政策     （一）全民参保登记</vt:lpstr>
      <vt:lpstr>      四、其他政策     （一）全民参保登记</vt:lpstr>
      <vt:lpstr>        四、其他政策      （二）化解钢铁煤炭行业过剩产能职工安置政策</vt:lpstr>
      <vt:lpstr>       四、其他政策     （二）化解钢铁煤炭行业过剩产能职工安置政策</vt:lpstr>
      <vt:lpstr>       四、其他政策     （二）化解钢铁煤炭行业过剩产能职工安置政策</vt:lpstr>
      <vt:lpstr>幻灯片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城镇企业职工基本养老保险 政策浅析</dc:title>
  <cp:lastModifiedBy>dell</cp:lastModifiedBy>
  <cp:revision>158</cp:revision>
  <dcterms:modified xsi:type="dcterms:W3CDTF">2017-03-16T13:58:03Z</dcterms:modified>
</cp:coreProperties>
</file>